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321" r:id="rId3"/>
    <p:sldId id="322" r:id="rId4"/>
    <p:sldId id="323" r:id="rId5"/>
    <p:sldId id="324" r:id="rId6"/>
    <p:sldId id="326" r:id="rId7"/>
    <p:sldId id="327" r:id="rId8"/>
    <p:sldId id="356" r:id="rId9"/>
    <p:sldId id="328" r:id="rId10"/>
    <p:sldId id="336" r:id="rId11"/>
    <p:sldId id="375" r:id="rId12"/>
    <p:sldId id="376" r:id="rId13"/>
    <p:sldId id="333" r:id="rId14"/>
    <p:sldId id="329" r:id="rId15"/>
    <p:sldId id="330" r:id="rId16"/>
    <p:sldId id="377" r:id="rId17"/>
    <p:sldId id="378" r:id="rId18"/>
    <p:sldId id="331" r:id="rId19"/>
    <p:sldId id="337" r:id="rId20"/>
    <p:sldId id="338" r:id="rId21"/>
    <p:sldId id="339" r:id="rId22"/>
    <p:sldId id="344" r:id="rId23"/>
    <p:sldId id="346" r:id="rId24"/>
    <p:sldId id="347" r:id="rId25"/>
    <p:sldId id="348" r:id="rId26"/>
    <p:sldId id="349" r:id="rId27"/>
    <p:sldId id="345" r:id="rId28"/>
    <p:sldId id="350" r:id="rId29"/>
    <p:sldId id="351" r:id="rId30"/>
    <p:sldId id="353" r:id="rId31"/>
    <p:sldId id="359" r:id="rId32"/>
    <p:sldId id="354" r:id="rId33"/>
    <p:sldId id="355" r:id="rId34"/>
    <p:sldId id="357" r:id="rId35"/>
    <p:sldId id="360" r:id="rId36"/>
    <p:sldId id="362" r:id="rId37"/>
    <p:sldId id="363" r:id="rId38"/>
    <p:sldId id="364" r:id="rId39"/>
    <p:sldId id="366" r:id="rId40"/>
    <p:sldId id="367" r:id="rId41"/>
    <p:sldId id="370" r:id="rId42"/>
    <p:sldId id="368" r:id="rId43"/>
    <p:sldId id="372" r:id="rId44"/>
    <p:sldId id="373" r:id="rId45"/>
    <p:sldId id="374" r:id="rId46"/>
    <p:sldId id="379" r:id="rId47"/>
    <p:sldId id="380" r:id="rId48"/>
    <p:sldId id="343" r:id="rId49"/>
    <p:sldId id="319"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h1GQpvdKL7ijBxwKG68G2fYb3e5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9D8A"/>
    <a:srgbClr val="F0F0F0"/>
    <a:srgbClr val="DDDDDD"/>
    <a:srgbClr val="FF8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4"/>
    <p:restoredTop sz="71983"/>
  </p:normalViewPr>
  <p:slideViewPr>
    <p:cSldViewPr snapToGrid="0">
      <p:cViewPr varScale="1">
        <p:scale>
          <a:sx n="100" d="100"/>
          <a:sy n="100"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74"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effectLst/>
                <a:latin typeface="HelveticaNeue" panose="02000503000000020004" pitchFamily="2" charset="0"/>
              </a:rPr>
              <a:t>Good afternoon everyone!</a:t>
            </a:r>
            <a:br>
              <a:rPr lang="en-US" sz="1200" dirty="0">
                <a:effectLst/>
                <a:latin typeface="HelveticaNeue" panose="02000503000000020004" pitchFamily="2" charset="0"/>
              </a:rPr>
            </a:br>
            <a:r>
              <a:rPr lang="en-US" sz="1200" dirty="0">
                <a:effectLst/>
                <a:latin typeface="HelveticaNeue" panose="02000503000000020004" pitchFamily="2" charset="0"/>
              </a:rPr>
              <a:t>Thank you for the invite.</a:t>
            </a:r>
            <a:br>
              <a:rPr lang="en-US" sz="1200" dirty="0">
                <a:effectLst/>
                <a:latin typeface="HelveticaNeue" panose="02000503000000020004" pitchFamily="2" charset="0"/>
              </a:rPr>
            </a:br>
            <a:r>
              <a:rPr lang="en-US" sz="1200" dirty="0">
                <a:effectLst/>
                <a:latin typeface="HelveticaNeue" panose="02000503000000020004" pitchFamily="2" charset="0"/>
              </a:rPr>
              <a:t>It is an </a:t>
            </a:r>
            <a:r>
              <a:rPr lang="en-US" sz="1200" dirty="0" err="1">
                <a:effectLst/>
                <a:latin typeface="HelveticaNeue" panose="02000503000000020004" pitchFamily="2" charset="0"/>
              </a:rPr>
              <a:t>honour</a:t>
            </a:r>
            <a:r>
              <a:rPr lang="en-US" sz="1200" dirty="0">
                <a:effectLst/>
                <a:latin typeface="HelveticaNeue" panose="02000503000000020004" pitchFamily="2" charset="0"/>
              </a:rPr>
              <a:t> to be here today and talk about Information Manipulation by Social Media Bots through a Network Analysis View. </a:t>
            </a:r>
            <a:endParaRPr lang="en-US" dirty="0"/>
          </a:p>
          <a:p>
            <a:r>
              <a:rPr lang="en-US" sz="1200" dirty="0">
                <a:effectLst/>
                <a:latin typeface="HelveticaNeue" panose="02000503000000020004" pitchFamily="2" charset="0"/>
              </a:rPr>
              <a:t>My name is Lynnette, and I am a PhD Candidate at Carnegie Mellon University’s School of Computer Science, in the Societal Computing program. </a:t>
            </a:r>
            <a:endParaRPr lang="en-US" dirty="0"/>
          </a:p>
          <a:p>
            <a:r>
              <a:rPr lang="en-US" sz="1200" dirty="0">
                <a:effectLst/>
                <a:latin typeface="HelveticaNeue" panose="02000503000000020004" pitchFamily="2" charset="0"/>
              </a:rPr>
              <a:t>I study the influence of human </a:t>
            </a:r>
            <a:r>
              <a:rPr lang="en-US" sz="1200" dirty="0" err="1">
                <a:effectLst/>
                <a:latin typeface="HelveticaNeue" panose="02000503000000020004" pitchFamily="2" charset="0"/>
              </a:rPr>
              <a:t>behaviour</a:t>
            </a:r>
            <a:r>
              <a:rPr lang="en-US" sz="1200" dirty="0">
                <a:effectLst/>
                <a:latin typeface="HelveticaNeue" panose="02000503000000020004" pitchFamily="2" charset="0"/>
              </a:rPr>
              <a:t> in social media using computational methods. Why social media?</a:t>
            </a:r>
            <a:br>
              <a:rPr lang="en-US" sz="1200" dirty="0">
                <a:effectLst/>
                <a:latin typeface="HelveticaNeue" panose="02000503000000020004" pitchFamily="2" charset="0"/>
              </a:rPr>
            </a:br>
            <a:endParaRPr lang="en-US" dirty="0"/>
          </a:p>
          <a:p>
            <a:pPr marL="457200" lvl="0" indent="-13970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Neue" panose="02000503000000020004" pitchFamily="2" charset="0"/>
              </a:rPr>
              <a:t>In a typical social network analysis, a node is visually represented by a circle. This node </a:t>
            </a:r>
            <a:r>
              <a:rPr lang="en-US" sz="1800" dirty="0" err="1">
                <a:effectLst/>
                <a:latin typeface="HelveticaNeue" panose="02000503000000020004" pitchFamily="2" charset="0"/>
              </a:rPr>
              <a:t>symbolises</a:t>
            </a:r>
            <a:r>
              <a:rPr lang="en-US" sz="1800" dirty="0">
                <a:effectLst/>
                <a:latin typeface="HelveticaNeue" panose="02000503000000020004" pitchFamily="2" charset="0"/>
              </a:rPr>
              <a:t> the users.</a:t>
            </a:r>
            <a:br>
              <a:rPr lang="en-US" sz="1800" dirty="0">
                <a:effectLst/>
                <a:latin typeface="HelveticaNeue" panose="02000503000000020004" pitchFamily="2" charset="0"/>
              </a:rPr>
            </a:br>
            <a:r>
              <a:rPr lang="en-US" sz="1800" dirty="0">
                <a:effectLst/>
                <a:latin typeface="HelveticaNeue" panose="02000503000000020004" pitchFamily="2" charset="0"/>
              </a:rPr>
              <a:t>The node </a:t>
            </a:r>
            <a:r>
              <a:rPr lang="en-US" sz="1800" dirty="0" err="1">
                <a:effectLst/>
                <a:latin typeface="HelveticaNeue" panose="02000503000000020004" pitchFamily="2" charset="0"/>
              </a:rPr>
              <a:t>colour</a:t>
            </a:r>
            <a:r>
              <a:rPr lang="en-US" sz="1800" dirty="0">
                <a:effectLst/>
                <a:latin typeface="HelveticaNeue" panose="02000503000000020004" pitchFamily="2" charset="0"/>
              </a:rPr>
              <a:t> </a:t>
            </a:r>
            <a:r>
              <a:rPr lang="en-US" sz="1800" dirty="0" err="1">
                <a:effectLst/>
                <a:latin typeface="HelveticaNeue" panose="02000503000000020004" pitchFamily="2" charset="0"/>
              </a:rPr>
              <a:t>symbolises</a:t>
            </a:r>
            <a:r>
              <a:rPr lang="en-US" sz="1800" dirty="0">
                <a:effectLst/>
                <a:latin typeface="HelveticaNeue" panose="02000503000000020004" pitchFamily="2" charset="0"/>
              </a:rPr>
              <a:t> the type of user. Within this talk, bots and humans have different </a:t>
            </a:r>
            <a:r>
              <a:rPr lang="en-US" sz="1800" dirty="0" err="1">
                <a:effectLst/>
                <a:latin typeface="HelveticaNeue" panose="02000503000000020004" pitchFamily="2" charset="0"/>
              </a:rPr>
              <a:t>colours</a:t>
            </a:r>
            <a:r>
              <a:rPr lang="en-US" sz="1800" dirty="0">
                <a:effectLst/>
                <a:latin typeface="HelveticaNeue" panose="02000503000000020004" pitchFamily="2" charset="0"/>
              </a:rPr>
              <a: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042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HelveticaNeue" panose="02000503000000020004" pitchFamily="2" charset="0"/>
              </a:rPr>
              <a:t>The node size indicates the centrality of the user. Centrality includes metrics that indicate the user’s influence, access to other users, and the control of information flow within the network. Typically, the larger the node, the higher the centrality.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98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HelveticaNeue" panose="02000503000000020004" pitchFamily="2" charset="0"/>
              </a:rPr>
              <a:t>Links indicate connection between nodes. In this talk, when links between two nodes signify communication between the two users, which could be in the form of one user retweeting or replying the other users’ posts.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991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Intersecting disciplines to societal computing includes social disciplines and computing disciplines. In computing disciplines we have statistics, computer vision, natural language processing and so forth. Social disciplines include social psychology, cognitive science, </a:t>
            </a:r>
            <a:r>
              <a:rPr lang="en-US" sz="1800" dirty="0" err="1">
                <a:effectLst/>
                <a:latin typeface="HelveticaNeue" panose="02000503000000020004" pitchFamily="2" charset="0"/>
              </a:rPr>
              <a:t>behavioural</a:t>
            </a:r>
            <a:r>
              <a:rPr lang="en-US" sz="1800" dirty="0">
                <a:effectLst/>
                <a:latin typeface="HelveticaNeue" panose="02000503000000020004" pitchFamily="2" charset="0"/>
              </a:rPr>
              <a:t> economics and so forth.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8437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Now, let’s return to the topic of this talk: Information Manipulation. I will talk about Information Manipulation in terms of the 6W1H frame: Who What When Where Why How.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606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First, let’s talk about the Why. Why do we care about information manipulation?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2654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care because information manipulation, especially through triggering cognitive biases, can manipulate engagement. </a:t>
            </a:r>
          </a:p>
          <a:p>
            <a:r>
              <a:rPr lang="en-US" dirty="0"/>
              <a:t>For example, playing on emotions by using the Affect or negativity bias can increase the engagement of a post.</a:t>
            </a:r>
          </a:p>
          <a:p>
            <a:r>
              <a:rPr lang="en-US" dirty="0"/>
              <a:t>In contrast, using the availability bias, which repeats a narrative multiple times can reduce the engagement towards a post, because it seems like incessant nagging.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0413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Manipulating engagement can change the visibility of the post, and therefore the narrative, especially with social media recommendation algorithms that push more engaged posts and narratives to the top of the recommended feed.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8251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reason why we care is because information manipulation can change people’s stances.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A study of stances that people expressed throughout the COVID-19 vaccine period show that information manipulation can change people’s stances. We studied people’s expressed stances with a year-long longitudinal study. In this image, green nodes represent pro-vaccine users; and red nodes represent anti-vaccine users. The node in the circle is originally an anti-vaccine user. However, after a few timeframes, the circled node change its stance to pro-vaccine.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2684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This shows that if you apply enough social pressure, people change their stances.</a:t>
            </a:r>
            <a:br>
              <a:rPr lang="en-US" sz="1800" dirty="0">
                <a:effectLst/>
                <a:latin typeface="HelveticaNeue" panose="02000503000000020004" pitchFamily="2" charset="0"/>
              </a:rPr>
            </a:b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949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Neue" panose="02000503000000020004" pitchFamily="2" charset="0"/>
              </a:rPr>
              <a:t>Because my generation, and the generations to come will interact with other humans on a daily basis through our online feeds with our phones, iPads and laptops. </a:t>
            </a:r>
            <a:endParaRPr lang="en-US" dirty="0"/>
          </a:p>
          <a:p>
            <a:r>
              <a:rPr lang="en-US" sz="1800" dirty="0">
                <a:effectLst/>
                <a:latin typeface="HelveticaNeue" panose="02000503000000020004" pitchFamily="2" charset="0"/>
              </a:rPr>
              <a:t>We broadcast our travel destinations on Instagram, watch Taylor Swift’s concert snippets on TikTok, and find our partners from dating apps.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7730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The next reason why we should care is that information manipulation can polarize societies. Here are two polarized networks from 2021 Indonesian discourse on controversial topics. This networks were the result after bot information manipulation.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04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This example shows that if you apply enough social pressure, you can segregate people into clusters. Each of the two clusters in the networks eventually turned into echo chambers, that post similar narratives as each other, but holding opposite views than the other cluster.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549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How do we identify information campaigns?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544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One technique we use is the BEND framework. The framework puts forth at information maneuvers are comprised of narrative and community maneuvers. These maneuvers can be identified through linguistic cues from the posts, and network cues from the network. For example, the Excite maneuver is typically identified through positive words, exclamation marks and happy emojis. We use this framework because it provides a quantitative output towards measuring the extent of information campaigns in the network, so it returns a numerical value. </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9324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We ran the BEND framework across a large number of tweets discussing the 2022 Russian Ukraine Campaign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8435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We saw that Pro-Ukraine users consistently perform more positive techniques.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9952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While Pro-Russian users consistently perform more negative techniques. When we dug further into the tweet narratives, pro-Ukraine users tried to promote an image of patriotism, unity and love for the country. On the other hand, pro-Russian users tried to put down their enemies using negative narratives.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82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Another way of identification is through Automated Coordination.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97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When we studied the online conversations during the 2024 Indonesian Elections, we observe that the three largest political parties have clusters of online information campaigns. These campaigns greatly use bots. In the network graphs here, we show how these bots, that are </a:t>
            </a:r>
            <a:r>
              <a:rPr lang="en-US" sz="1800" dirty="0" err="1">
                <a:effectLst/>
                <a:latin typeface="HelveticaNeue" panose="02000503000000020004" pitchFamily="2" charset="0"/>
              </a:rPr>
              <a:t>coloured</a:t>
            </a:r>
            <a:r>
              <a:rPr lang="en-US" sz="1800" dirty="0">
                <a:effectLst/>
                <a:latin typeface="HelveticaNeue" panose="02000503000000020004" pitchFamily="2" charset="0"/>
              </a:rPr>
              <a:t> in red, are coordinated with each other to automate online campaigning. These coordination presents in terms of social and semantic coordination. Posts between users constantly contain similar user tags or hashtags.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4528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Not surprisingly though, the largest party used the most percentage of bots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4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Now, what about influencing human </a:t>
            </a:r>
            <a:r>
              <a:rPr lang="en-US" sz="1800" dirty="0" err="1">
                <a:effectLst/>
                <a:latin typeface="HelveticaNeue" panose="02000503000000020004" pitchFamily="2" charset="0"/>
              </a:rPr>
              <a:t>behaviour</a:t>
            </a:r>
            <a:r>
              <a:rPr lang="en-US" sz="1800" dirty="0">
                <a:effectLst/>
                <a:latin typeface="HelveticaNeue" panose="02000503000000020004" pitchFamily="2" charset="0"/>
              </a:rPr>
              <a:t>?</a:t>
            </a:r>
            <a:br>
              <a:rPr lang="en-US" sz="1800" dirty="0">
                <a:effectLst/>
                <a:latin typeface="HelveticaNeue" panose="02000503000000020004" pitchFamily="2" charset="0"/>
              </a:rPr>
            </a:br>
            <a:r>
              <a:rPr lang="en-US" sz="1800" dirty="0">
                <a:effectLst/>
                <a:latin typeface="HelveticaNeue" panose="02000503000000020004" pitchFamily="2" charset="0"/>
              </a:rPr>
              <a:t>Influence, is not a new concept. Humans have been influenced, and is continuing to be influenced, by advertisements for a long time. Remember the mouthwatering advertisements on the SBS buses that made every school student want to buy their chicken nuggets?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1554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Now, Who is manipulating information?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7194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Neue" panose="02000503000000020004" pitchFamily="2" charset="0"/>
              </a:rPr>
              <a:t>Let’s look at the conversation of COVID disinformation on Telegram. We collected data from Telegram channels of the Disinformation Dozen, which is group of 12 people that the US media said were spreading disinformation. We also collected data from the channels where the disinformation was forwarded to. </a:t>
            </a:r>
            <a:endParaRPr lang="en-US" dirty="0"/>
          </a:p>
          <a:p>
            <a:r>
              <a:rPr lang="en-US" sz="1800" dirty="0">
                <a:effectLst/>
                <a:latin typeface="HelveticaNeue" panose="02000503000000020004" pitchFamily="2" charset="0"/>
              </a:rPr>
              <a:t>Then we formed two network graphs. In the left network, the nodes are users and they are connected by message forwarding action. So if user A forwards user B’s message, the two users A and B are connected. </a:t>
            </a:r>
            <a:endParaRPr lang="en-US" dirty="0"/>
          </a:p>
          <a:p>
            <a:r>
              <a:rPr lang="en-US" sz="1800" dirty="0">
                <a:effectLst/>
                <a:latin typeface="HelveticaNeue" panose="02000503000000020004" pitchFamily="2" charset="0"/>
              </a:rPr>
              <a:t>In the right network, the user nodes are connected by message replies. So if user A replies to user B, the two users A and B are connected.</a:t>
            </a:r>
            <a:br>
              <a:rPr lang="en-US" sz="1800" dirty="0">
                <a:effectLst/>
                <a:latin typeface="HelveticaNeue" panose="02000503000000020004" pitchFamily="2" charset="0"/>
              </a:rPr>
            </a:br>
            <a:r>
              <a:rPr lang="en-US" sz="1800" dirty="0">
                <a:effectLst/>
                <a:latin typeface="HelveticaNeue" panose="02000503000000020004" pitchFamily="2" charset="0"/>
              </a:rPr>
              <a:t>The nodes are also sized by centrality value, indicating the influence of the nodes.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58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We see more bots of influence, which are red </a:t>
            </a:r>
            <a:r>
              <a:rPr lang="en-US" sz="1800" dirty="0" err="1">
                <a:effectLst/>
                <a:latin typeface="HelveticaNeue" panose="02000503000000020004" pitchFamily="2" charset="0"/>
              </a:rPr>
              <a:t>colour</a:t>
            </a:r>
            <a:r>
              <a:rPr lang="en-US" sz="1800" dirty="0">
                <a:effectLst/>
                <a:latin typeface="HelveticaNeue" panose="02000503000000020004" pitchFamily="2" charset="0"/>
              </a:rPr>
              <a:t>, in the right network, while we see more humans in the left network. Generally, bots keep conversation alive, while humans create and forward disinformation narratives. Although humans are the key thrusts of spread, bots bump the disinformation at the top of the feed with their continuous activity.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6070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We see a similar pattern with the 2020 Singapore Elections on Twitter. This time, we see a very interconnected conversation, where bots are embedded within, and have communication with the human users.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2494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Next up, What narratives are being spread?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039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In this slide, we used topic modeling to extract and group topics within the 2023 US-China Balloon Incident. In that incident, US discovered a balloon that belonged to China in its airspace. Throughout these categories, which are based on the profiling of user locations, we see that bots exaggerate narratives spread by humans. For example, Humans will say shoot balloon, while Bots will say go war. Humans will say spy balloon, while bots will emphasize on the surveillance aspect.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2748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Closer to home, in the 2020 Singapore Elections, when we compare the hashtags that are more used by humans vs the hashtags that are more used by bots, we see that bots typically create a call to action. Where humans say Vote Wisely, the bots exaggerate it to Vote for change, or vote them out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87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When are narratives spread?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3190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Narratives are usually spread during key events. In the discourse on X on the 2022 Russia Invasion of Ukraine, we see spikes in tweet volume from bots during key points of the invasion. In between key points, the bots maintain activity at a lower rate.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623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A similar pattern occurred in the 2021 Indonesian Discourse. In two different sets of events, there are spikes in tweet volumes by bot users on the days of key announcements.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847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Today, the fast food advertisement still exists, only it has moved to Facebook.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3341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Where are the narratives targeting?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3194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We used 12 months of COVID-19 data from X to plot this graph. This graph shows the declared location of the users, if any. The graph shows that bots are present all around the globe.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9230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Academic work, including many work presented in this talk, have demonstrated the use of bots for information manipulation throughout a variety of events, ranging from elections to domestic and international conflict.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0848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In essence, bots are targeting topics that can divide society.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2387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In this talk, we talked about the Who what when where why and how of information manipulation on social media.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6998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Neue" panose="02000503000000020004" pitchFamily="2" charset="0"/>
              </a:rPr>
              <a:t>I’ve presented an overview of information manipulation by social media bots, now what’s next? The next research direction involves simulation as a predictive tool. The social media landscape is a live system, and therefore for ethical reasons we should not alter the environment. </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Therefore, we create a simulated system, using empirical data and set ups that models the live system. In this system, we combine all the elements of the 6W1H that we examined earlier. We begin with WHO, which we create AI agents that mimic bots/ humans. That create posts, perform information manipulation, and then we analyze the impact. We do virtual experiments across a time series analysis. </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4183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This simulation has two key questions to be answered. First, profiling information campaigns: what is the impact of a campaign with a set of input parameters? That targets the WHY part - knowing the impact, which will give us clarity for predicting the impact of information manipulation in the real life scenarios.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6804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The second question is on constructing information campaigns. There, we ask, what narratives, and how should </a:t>
            </a:r>
            <a:r>
              <a:rPr lang="en-US" sz="1800" dirty="0" err="1">
                <a:effectLst/>
                <a:latin typeface="HelveticaNeue" panose="02000503000000020004" pitchFamily="2" charset="0"/>
              </a:rPr>
              <a:t>i</a:t>
            </a:r>
            <a:r>
              <a:rPr lang="en-US" sz="1800" dirty="0">
                <a:effectLst/>
                <a:latin typeface="HelveticaNeue" panose="02000503000000020004" pitchFamily="2" charset="0"/>
              </a:rPr>
              <a:t> propagate them to achieve a desired impact? Who is more effective? This targets WHO WHAT HOW, and helps us understand how to create -information campaigns for public messaging and strategic communications purposes.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689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Social media is prime ground for information campaigns, especially automated campaigns. The power of information dissemination through social media is in harnessing the ability to propagate information fast and wide, and in large quantities. Automated campaigns can reach beyond geographical boundaries, and have great offline impact. Therefore, combatting information manipulation is a multi- pronged approach that requires close collaboration between the government, industry and academia to detect, analyze and predict the campaigns, and create counter-maneuvers and policies to preserve our digital health.</a:t>
            </a:r>
            <a:br>
              <a:rPr lang="en-US" sz="1800" dirty="0">
                <a:effectLst/>
                <a:latin typeface="HelveticaNeue" panose="02000503000000020004" pitchFamily="2" charset="0"/>
              </a:rPr>
            </a:b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3294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1397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Once again, my name is Lynnette Ng. I’ve presented an overview of information manipulation by social media bots, and some directions for future research. If you would like more information, or would like to discuss about the topics in depth, I would be very happy to talk to you. </a:t>
            </a:r>
            <a:r>
              <a:rPr lang="en-US" sz="1800">
                <a:effectLst/>
                <a:latin typeface="HelveticaNeue" panose="02000503000000020004" pitchFamily="2" charset="0"/>
              </a:rPr>
              <a:t>Thank you very much for listening. </a:t>
            </a:r>
            <a:endParaRPr lang="en-US"/>
          </a:p>
          <a:p>
            <a:pPr marL="457200" marR="0" lvl="0" indent="-1397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610" name="Google Shape;610;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Today, we’re going to talk about Information Manipulation. At its heart, Information manipulation is persuasion. The Cold War saw leaflets and posters pulling at emotional heartstrings, instilling fear and patriotism, scattered across the streets, persuading the common folk with personal captions like “You can make a difference, the soldiers are counting on you”. </a:t>
            </a:r>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Persuasion allows for mind control, which provides the persons forming the narratives power over the population.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660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Neue" panose="02000503000000020004" pitchFamily="2" charset="0"/>
              </a:rPr>
              <a:t>Disseminating information online is an extremely powerful technique. The online ecosystem provides a platform to reach global audiences with single messages, to micro- target for select audiences, and to construct multimodal messages designed to tug at the heart. </a:t>
            </a:r>
            <a:endParaRPr lang="en-US" sz="2800"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11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Disseminating information online more often than not makes use of automated entities called social media bots. Bots are automated entities that create posts at specified periods of time, can target posts to specific audiences, and can act on posts by heuristics. To that end, I have profiled and developed detection algorithms of a variety of bot types, in what I call the </a:t>
            </a:r>
            <a:r>
              <a:rPr lang="en-US" sz="1800" dirty="0" err="1">
                <a:effectLst/>
                <a:latin typeface="HelveticaNeue" panose="02000503000000020004" pitchFamily="2" charset="0"/>
              </a:rPr>
              <a:t>BotBuster</a:t>
            </a:r>
            <a:r>
              <a:rPr lang="en-US" sz="1800" dirty="0">
                <a:effectLst/>
                <a:latin typeface="HelveticaNeue" panose="02000503000000020004" pitchFamily="2" charset="0"/>
              </a:rPr>
              <a:t> Universe.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581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At the core of the </a:t>
            </a:r>
            <a:r>
              <a:rPr lang="en-US" sz="1800" dirty="0" err="1">
                <a:effectLst/>
                <a:latin typeface="HelveticaNeue" panose="02000503000000020004" pitchFamily="2" charset="0"/>
              </a:rPr>
              <a:t>BotBuster</a:t>
            </a:r>
            <a:r>
              <a:rPr lang="en-US" sz="1800" dirty="0">
                <a:effectLst/>
                <a:latin typeface="HelveticaNeue" panose="02000503000000020004" pitchFamily="2" charset="0"/>
              </a:rPr>
              <a:t> Universe, is the </a:t>
            </a:r>
            <a:r>
              <a:rPr lang="en-US" sz="1800" dirty="0" err="1">
                <a:effectLst/>
                <a:latin typeface="HelveticaNeue" panose="02000503000000020004" pitchFamily="2" charset="0"/>
              </a:rPr>
              <a:t>BotBuster</a:t>
            </a:r>
            <a:r>
              <a:rPr lang="en-US" sz="1800" dirty="0">
                <a:effectLst/>
                <a:latin typeface="HelveticaNeue" panose="02000503000000020004" pitchFamily="2" charset="0"/>
              </a:rPr>
              <a:t> detection algorithm. This algorithm is used to identify users that are likely to be bots. This algorithm uses a mixture of experts architecture to aggregate prediction probabilities from predicting a part of the data. The Parts of the data are: user metadata, post, username, screen name and description. </a:t>
            </a:r>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(Avg score 72% accuracy for the original; 98% for the latest version)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173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HelveticaNeue" panose="02000503000000020004" pitchFamily="2" charset="0"/>
              </a:rPr>
              <a:t>Here we got into a quick interlude to describe networks, and network science. Network science largely intersects with graph theory. Let’s imagine this graph to be a network.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28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bg1"/>
        </a:solidFill>
        <a:effectLst/>
      </p:bgPr>
    </p:bg>
    <p:spTree>
      <p:nvGrpSpPr>
        <p:cNvPr id="1" name="Shape 15"/>
        <p:cNvGrpSpPr/>
        <p:nvPr/>
      </p:nvGrpSpPr>
      <p:grpSpPr>
        <a:xfrm>
          <a:off x="0" y="0"/>
          <a:ext cx="0" cy="0"/>
          <a:chOff x="0" y="0"/>
          <a:chExt cx="0" cy="0"/>
        </a:xfrm>
      </p:grpSpPr>
      <p:sp>
        <p:nvSpPr>
          <p:cNvPr id="16" name="Google Shape;16;p35"/>
          <p:cNvSpPr/>
          <p:nvPr userDrawn="1"/>
        </p:nvSpPr>
        <p:spPr>
          <a:xfrm>
            <a:off x="0" y="6356350"/>
            <a:ext cx="12192000" cy="50165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9" name="Google Shape;1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 name="Google Shape;16;p35">
            <a:extLst>
              <a:ext uri="{FF2B5EF4-FFF2-40B4-BE49-F238E27FC236}">
                <a16:creationId xmlns:a16="http://schemas.microsoft.com/office/drawing/2014/main" id="{23DE76E1-39FC-D8C1-1CE8-6D858B3E25A4}"/>
              </a:ext>
            </a:extLst>
          </p:cNvPr>
          <p:cNvSpPr/>
          <p:nvPr userDrawn="1"/>
        </p:nvSpPr>
        <p:spPr>
          <a:xfrm>
            <a:off x="0" y="6356350"/>
            <a:ext cx="12192000" cy="50165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3"/>
          <p:cNvSpPr>
            <a:spLocks noGrp="1"/>
          </p:cNvSpPr>
          <p:nvPr>
            <p:ph type="pic" idx="2"/>
          </p:nvPr>
        </p:nvSpPr>
        <p:spPr>
          <a:xfrm>
            <a:off x="5183188" y="987425"/>
            <a:ext cx="6172200" cy="4873625"/>
          </a:xfrm>
          <a:prstGeom prst="rect">
            <a:avLst/>
          </a:prstGeom>
          <a:noFill/>
          <a:ln>
            <a:noFill/>
          </a:ln>
        </p:spPr>
      </p:sp>
      <p:sp>
        <p:nvSpPr>
          <p:cNvPr id="69" name="Google Shape;69;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jpe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6.wdp"/><Relationship Id="rId9" Type="http://schemas.openxmlformats.org/officeDocument/2006/relationships/image" Target="../media/image36.jpeg"/></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6.wdp"/><Relationship Id="rId9"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jpeg"/><Relationship Id="rId12"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6.wdp"/><Relationship Id="rId9" Type="http://schemas.microsoft.com/office/2007/relationships/hdphoto" Target="../media/hdphoto7.wdp"/></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jpeg"/><Relationship Id="rId12"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10.wdp"/><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6.wdp"/><Relationship Id="rId9" Type="http://schemas.microsoft.com/office/2007/relationships/hdphoto" Target="../media/hdphoto9.wdp"/></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jpeg"/><Relationship Id="rId12"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10.wdp"/><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6.wdp"/><Relationship Id="rId9" Type="http://schemas.microsoft.com/office/2007/relationships/hdphoto" Target="../media/hdphoto9.wdp"/></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3600" b="1" dirty="0">
                <a:latin typeface="Open Sans" panose="020B0606030504020204" pitchFamily="34" charset="0"/>
                <a:ea typeface="Open Sans" panose="020B0606030504020204" pitchFamily="34" charset="0"/>
                <a:cs typeface="Open Sans" panose="020B0606030504020204" pitchFamily="34" charset="0"/>
              </a:rPr>
              <a:t>Information Manipulation by Social Media Bots through a Network Analysis View</a:t>
            </a:r>
            <a:endParaRPr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1" name="Google Shape;91;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dirty="0">
                <a:latin typeface="Open Sans" panose="020B0606030504020204" pitchFamily="34" charset="0"/>
                <a:ea typeface="Open Sans" panose="020B0606030504020204" pitchFamily="34" charset="0"/>
                <a:cs typeface="Open Sans" panose="020B0606030504020204" pitchFamily="34" charset="0"/>
              </a:rPr>
              <a:t>Lynnette Hui Xian Ng</a:t>
            </a:r>
          </a:p>
          <a:p>
            <a:pPr marL="0" lvl="0" indent="0" algn="ctr" rtl="0">
              <a:lnSpc>
                <a:spcPct val="90000"/>
              </a:lnSpc>
              <a:spcBef>
                <a:spcPts val="0"/>
              </a:spcBef>
              <a:spcAft>
                <a:spcPts val="0"/>
              </a:spcAft>
              <a:buClr>
                <a:schemeClr val="dk1"/>
              </a:buClr>
              <a:buSzPts val="2400"/>
              <a:buNone/>
            </a:pPr>
            <a:r>
              <a:rPr lang="en-US" sz="2000" dirty="0">
                <a:latin typeface="Open Sans" panose="020B0606030504020204" pitchFamily="34" charset="0"/>
                <a:ea typeface="Open Sans" panose="020B0606030504020204" pitchFamily="34" charset="0"/>
                <a:cs typeface="Open Sans" panose="020B0606030504020204" pitchFamily="34" charset="0"/>
              </a:rPr>
              <a:t>Carnegie Mellon University</a:t>
            </a:r>
          </a:p>
          <a:p>
            <a:pPr marL="0" lvl="0" indent="0" algn="ctr" rtl="0">
              <a:lnSpc>
                <a:spcPct val="90000"/>
              </a:lnSpc>
              <a:spcBef>
                <a:spcPts val="0"/>
              </a:spcBef>
              <a:spcAft>
                <a:spcPts val="0"/>
              </a:spcAft>
              <a:buClr>
                <a:schemeClr val="dk1"/>
              </a:buClr>
              <a:buSzPts val="2400"/>
              <a:buNone/>
            </a:pPr>
            <a:r>
              <a:rPr lang="en-US" sz="2000" dirty="0">
                <a:latin typeface="Open Sans" panose="020B0606030504020204" pitchFamily="34" charset="0"/>
                <a:ea typeface="Open Sans" panose="020B0606030504020204" pitchFamily="34" charset="0"/>
                <a:cs typeface="Open Sans" panose="020B0606030504020204" pitchFamily="34" charset="0"/>
              </a:rPr>
              <a:t>Societal Computing, School of Computer Science</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2" name="Google Shape;9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
        <p:nvSpPr>
          <p:cNvPr id="93" name="Google Shape;9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Lynnette Hui Xian 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lbert-László Barabási – Network Science: From Abstract to Physical Networks  - University of Oslo Library">
            <a:extLst>
              <a:ext uri="{FF2B5EF4-FFF2-40B4-BE49-F238E27FC236}">
                <a16:creationId xmlns:a16="http://schemas.microsoft.com/office/drawing/2014/main" id="{F6EE1B85-0A0A-5929-C934-E0E93080FE0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5181600" cy="63563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6" name="Title 4">
            <a:extLst>
              <a:ext uri="{FF2B5EF4-FFF2-40B4-BE49-F238E27FC236}">
                <a16:creationId xmlns:a16="http://schemas.microsoft.com/office/drawing/2014/main" id="{768E46F9-CE94-181F-CA42-1FF2E0D9BC67}"/>
              </a:ext>
            </a:extLst>
          </p:cNvPr>
          <p:cNvSpPr>
            <a:spLocks noGrp="1"/>
          </p:cNvSpPr>
          <p:nvPr>
            <p:ph type="title"/>
          </p:nvPr>
        </p:nvSpPr>
        <p:spPr>
          <a:xfrm>
            <a:off x="247891" y="2030820"/>
            <a:ext cx="4430435" cy="2786508"/>
          </a:xfrm>
        </p:spPr>
        <p:txBody>
          <a:bodyPr>
            <a:normAutofi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Quick Primer on Networks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196" name="Picture 4" descr="Graph Theory | Brilliant Math &amp; Science Wiki">
            <a:extLst>
              <a:ext uri="{FF2B5EF4-FFF2-40B4-BE49-F238E27FC236}">
                <a16:creationId xmlns:a16="http://schemas.microsoft.com/office/drawing/2014/main" id="{C5CDDECA-E359-706A-4495-C901D6FE7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979" y="1166593"/>
            <a:ext cx="4493538" cy="430256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4;p56">
            <a:extLst>
              <a:ext uri="{FF2B5EF4-FFF2-40B4-BE49-F238E27FC236}">
                <a16:creationId xmlns:a16="http://schemas.microsoft.com/office/drawing/2014/main" id="{91787D3C-940A-1871-0B58-3628C4C069D8}"/>
              </a:ext>
            </a:extLst>
          </p:cNvPr>
          <p:cNvSpPr txBox="1">
            <a:spLocks/>
          </p:cNvSpPr>
          <p:nvPr/>
        </p:nvSpPr>
        <p:spPr>
          <a:xfrm>
            <a:off x="7270789" y="124193"/>
            <a:ext cx="2238035" cy="91609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000" b="1" dirty="0">
                <a:solidFill>
                  <a:schemeClr val="tx1"/>
                </a:solidFill>
              </a:rPr>
              <a:t>Node</a:t>
            </a:r>
          </a:p>
          <a:p>
            <a:pPr marL="114300" indent="0" algn="ctr">
              <a:buFont typeface="Arial"/>
              <a:buNone/>
            </a:pPr>
            <a:r>
              <a:rPr lang="en-US" sz="2000" b="1" i="1" dirty="0">
                <a:solidFill>
                  <a:srgbClr val="C00000"/>
                </a:solidFill>
              </a:rPr>
              <a:t>Users</a:t>
            </a:r>
            <a:r>
              <a:rPr lang="en-US" sz="2000" b="1" dirty="0">
                <a:solidFill>
                  <a:schemeClr val="tx1"/>
                </a:solidFill>
              </a:rPr>
              <a:t> </a:t>
            </a:r>
          </a:p>
        </p:txBody>
      </p:sp>
      <p:sp>
        <p:nvSpPr>
          <p:cNvPr id="3" name="Google Shape;194;p56">
            <a:extLst>
              <a:ext uri="{FF2B5EF4-FFF2-40B4-BE49-F238E27FC236}">
                <a16:creationId xmlns:a16="http://schemas.microsoft.com/office/drawing/2014/main" id="{B292478C-30FA-47A2-1029-AA62523AA4DD}"/>
              </a:ext>
            </a:extLst>
          </p:cNvPr>
          <p:cNvSpPr txBox="1">
            <a:spLocks/>
          </p:cNvSpPr>
          <p:nvPr/>
        </p:nvSpPr>
        <p:spPr>
          <a:xfrm>
            <a:off x="5224843" y="1164893"/>
            <a:ext cx="2238035" cy="14247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200" b="1" dirty="0">
                <a:solidFill>
                  <a:schemeClr val="tx1"/>
                </a:solidFill>
              </a:rPr>
              <a:t>Node </a:t>
            </a:r>
            <a:r>
              <a:rPr lang="en-US" sz="2200" b="1" dirty="0" err="1">
                <a:solidFill>
                  <a:schemeClr val="tx1"/>
                </a:solidFill>
              </a:rPr>
              <a:t>Colour</a:t>
            </a:r>
            <a:r>
              <a:rPr lang="en-US" sz="2200" b="1" dirty="0">
                <a:solidFill>
                  <a:schemeClr val="tx1"/>
                </a:solidFill>
              </a:rPr>
              <a:t> = Type of User</a:t>
            </a:r>
          </a:p>
          <a:p>
            <a:pPr marL="114300" indent="0" algn="ctr">
              <a:buFont typeface="Arial"/>
              <a:buNone/>
            </a:pPr>
            <a:r>
              <a:rPr lang="en-US" sz="2200" b="1" i="1" dirty="0">
                <a:solidFill>
                  <a:srgbClr val="C00000"/>
                </a:solidFill>
              </a:rPr>
              <a:t>Bot/Human</a:t>
            </a:r>
            <a:endParaRPr lang="en-US" sz="2200" b="1" dirty="0">
              <a:solidFill>
                <a:schemeClr val="tx1"/>
              </a:solidFill>
            </a:endParaRPr>
          </a:p>
        </p:txBody>
      </p:sp>
    </p:spTree>
    <p:extLst>
      <p:ext uri="{BB962C8B-B14F-4D97-AF65-F5344CB8AC3E}">
        <p14:creationId xmlns:p14="http://schemas.microsoft.com/office/powerpoint/2010/main" val="1845672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lbert-László Barabási – Network Science: From Abstract to Physical Networks  - University of Oslo Library">
            <a:extLst>
              <a:ext uri="{FF2B5EF4-FFF2-40B4-BE49-F238E27FC236}">
                <a16:creationId xmlns:a16="http://schemas.microsoft.com/office/drawing/2014/main" id="{F6EE1B85-0A0A-5929-C934-E0E93080FE0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5181600" cy="63563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6" name="Title 4">
            <a:extLst>
              <a:ext uri="{FF2B5EF4-FFF2-40B4-BE49-F238E27FC236}">
                <a16:creationId xmlns:a16="http://schemas.microsoft.com/office/drawing/2014/main" id="{768E46F9-CE94-181F-CA42-1FF2E0D9BC67}"/>
              </a:ext>
            </a:extLst>
          </p:cNvPr>
          <p:cNvSpPr>
            <a:spLocks noGrp="1"/>
          </p:cNvSpPr>
          <p:nvPr>
            <p:ph type="title"/>
          </p:nvPr>
        </p:nvSpPr>
        <p:spPr>
          <a:xfrm>
            <a:off x="247891" y="2030820"/>
            <a:ext cx="4430435" cy="2786508"/>
          </a:xfrm>
        </p:spPr>
        <p:txBody>
          <a:bodyPr>
            <a:normAutofi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Quick Primer on Networks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196" name="Picture 4" descr="Graph Theory | Brilliant Math &amp; Science Wiki">
            <a:extLst>
              <a:ext uri="{FF2B5EF4-FFF2-40B4-BE49-F238E27FC236}">
                <a16:creationId xmlns:a16="http://schemas.microsoft.com/office/drawing/2014/main" id="{C5CDDECA-E359-706A-4495-C901D6FE7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979" y="1166593"/>
            <a:ext cx="4493538" cy="430256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4;p56">
            <a:extLst>
              <a:ext uri="{FF2B5EF4-FFF2-40B4-BE49-F238E27FC236}">
                <a16:creationId xmlns:a16="http://schemas.microsoft.com/office/drawing/2014/main" id="{91787D3C-940A-1871-0B58-3628C4C069D8}"/>
              </a:ext>
            </a:extLst>
          </p:cNvPr>
          <p:cNvSpPr txBox="1">
            <a:spLocks/>
          </p:cNvSpPr>
          <p:nvPr/>
        </p:nvSpPr>
        <p:spPr>
          <a:xfrm>
            <a:off x="7270789" y="124193"/>
            <a:ext cx="2238035" cy="91609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000" b="1" dirty="0">
                <a:solidFill>
                  <a:schemeClr val="tx1"/>
                </a:solidFill>
              </a:rPr>
              <a:t>Node</a:t>
            </a:r>
          </a:p>
          <a:p>
            <a:pPr marL="114300" indent="0" algn="ctr">
              <a:buFont typeface="Arial"/>
              <a:buNone/>
            </a:pPr>
            <a:r>
              <a:rPr lang="en-US" sz="2000" b="1" i="1" dirty="0">
                <a:solidFill>
                  <a:srgbClr val="C00000"/>
                </a:solidFill>
              </a:rPr>
              <a:t>Users</a:t>
            </a:r>
            <a:r>
              <a:rPr lang="en-US" sz="2000" b="1" dirty="0">
                <a:solidFill>
                  <a:schemeClr val="tx1"/>
                </a:solidFill>
              </a:rPr>
              <a:t> </a:t>
            </a:r>
          </a:p>
        </p:txBody>
      </p:sp>
      <p:sp>
        <p:nvSpPr>
          <p:cNvPr id="3" name="Google Shape;194;p56">
            <a:extLst>
              <a:ext uri="{FF2B5EF4-FFF2-40B4-BE49-F238E27FC236}">
                <a16:creationId xmlns:a16="http://schemas.microsoft.com/office/drawing/2014/main" id="{B292478C-30FA-47A2-1029-AA62523AA4DD}"/>
              </a:ext>
            </a:extLst>
          </p:cNvPr>
          <p:cNvSpPr txBox="1">
            <a:spLocks/>
          </p:cNvSpPr>
          <p:nvPr/>
        </p:nvSpPr>
        <p:spPr>
          <a:xfrm>
            <a:off x="5224843" y="1164893"/>
            <a:ext cx="2238035" cy="14247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200" b="1" dirty="0">
                <a:solidFill>
                  <a:schemeClr val="tx1"/>
                </a:solidFill>
              </a:rPr>
              <a:t>Node </a:t>
            </a:r>
            <a:r>
              <a:rPr lang="en-US" sz="2200" b="1" dirty="0" err="1">
                <a:solidFill>
                  <a:schemeClr val="tx1"/>
                </a:solidFill>
              </a:rPr>
              <a:t>Colour</a:t>
            </a:r>
            <a:r>
              <a:rPr lang="en-US" sz="2200" b="1" dirty="0">
                <a:solidFill>
                  <a:schemeClr val="tx1"/>
                </a:solidFill>
              </a:rPr>
              <a:t> = Type of User</a:t>
            </a:r>
          </a:p>
          <a:p>
            <a:pPr marL="114300" indent="0" algn="ctr">
              <a:buFont typeface="Arial"/>
              <a:buNone/>
            </a:pPr>
            <a:r>
              <a:rPr lang="en-US" sz="2200" b="1" i="1" dirty="0">
                <a:solidFill>
                  <a:srgbClr val="C00000"/>
                </a:solidFill>
              </a:rPr>
              <a:t>Bot/Human</a:t>
            </a:r>
            <a:endParaRPr lang="en-US" sz="2200" b="1" dirty="0">
              <a:solidFill>
                <a:schemeClr val="tx1"/>
              </a:solidFill>
            </a:endParaRPr>
          </a:p>
        </p:txBody>
      </p:sp>
      <p:sp>
        <p:nvSpPr>
          <p:cNvPr id="7" name="Google Shape;194;p56">
            <a:extLst>
              <a:ext uri="{FF2B5EF4-FFF2-40B4-BE49-F238E27FC236}">
                <a16:creationId xmlns:a16="http://schemas.microsoft.com/office/drawing/2014/main" id="{40798BD4-139D-2EC9-2CC1-DC1FFFD16682}"/>
              </a:ext>
            </a:extLst>
          </p:cNvPr>
          <p:cNvSpPr txBox="1">
            <a:spLocks/>
          </p:cNvSpPr>
          <p:nvPr/>
        </p:nvSpPr>
        <p:spPr>
          <a:xfrm>
            <a:off x="9793192" y="1318438"/>
            <a:ext cx="2238035" cy="1424763"/>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200" b="1" dirty="0">
                <a:solidFill>
                  <a:schemeClr val="tx1"/>
                </a:solidFill>
              </a:rPr>
              <a:t>Node Size = </a:t>
            </a:r>
          </a:p>
          <a:p>
            <a:pPr marL="114300" indent="0" algn="ctr">
              <a:buFont typeface="Arial"/>
              <a:buNone/>
            </a:pPr>
            <a:r>
              <a:rPr lang="en-US" sz="2200" b="1" dirty="0">
                <a:solidFill>
                  <a:schemeClr val="tx1"/>
                </a:solidFill>
              </a:rPr>
              <a:t>Centrality of User</a:t>
            </a:r>
          </a:p>
          <a:p>
            <a:pPr marL="114300" indent="0" algn="ctr">
              <a:buFont typeface="Arial"/>
              <a:buNone/>
            </a:pPr>
            <a:r>
              <a:rPr lang="en-US" sz="2200" b="1" i="1" dirty="0">
                <a:solidFill>
                  <a:srgbClr val="C00000"/>
                </a:solidFill>
              </a:rPr>
              <a:t>Influence, Access, Control of Flows</a:t>
            </a:r>
            <a:endParaRPr lang="en-US" sz="2200" b="1" dirty="0">
              <a:solidFill>
                <a:schemeClr val="tx1"/>
              </a:solidFill>
            </a:endParaRPr>
          </a:p>
        </p:txBody>
      </p:sp>
    </p:spTree>
    <p:extLst>
      <p:ext uri="{BB962C8B-B14F-4D97-AF65-F5344CB8AC3E}">
        <p14:creationId xmlns:p14="http://schemas.microsoft.com/office/powerpoint/2010/main" val="1410621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lbert-László Barabási – Network Science: From Abstract to Physical Networks  - University of Oslo Library">
            <a:extLst>
              <a:ext uri="{FF2B5EF4-FFF2-40B4-BE49-F238E27FC236}">
                <a16:creationId xmlns:a16="http://schemas.microsoft.com/office/drawing/2014/main" id="{F6EE1B85-0A0A-5929-C934-E0E93080FE0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5181600" cy="63563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6" name="Title 4">
            <a:extLst>
              <a:ext uri="{FF2B5EF4-FFF2-40B4-BE49-F238E27FC236}">
                <a16:creationId xmlns:a16="http://schemas.microsoft.com/office/drawing/2014/main" id="{768E46F9-CE94-181F-CA42-1FF2E0D9BC67}"/>
              </a:ext>
            </a:extLst>
          </p:cNvPr>
          <p:cNvSpPr>
            <a:spLocks noGrp="1"/>
          </p:cNvSpPr>
          <p:nvPr>
            <p:ph type="title"/>
          </p:nvPr>
        </p:nvSpPr>
        <p:spPr>
          <a:xfrm>
            <a:off x="247891" y="2030820"/>
            <a:ext cx="4430435" cy="2786508"/>
          </a:xfrm>
        </p:spPr>
        <p:txBody>
          <a:bodyPr>
            <a:normAutofi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Quick Primer on Networks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196" name="Picture 4" descr="Graph Theory | Brilliant Math &amp; Science Wiki">
            <a:extLst>
              <a:ext uri="{FF2B5EF4-FFF2-40B4-BE49-F238E27FC236}">
                <a16:creationId xmlns:a16="http://schemas.microsoft.com/office/drawing/2014/main" id="{C5CDDECA-E359-706A-4495-C901D6FE7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979" y="1166593"/>
            <a:ext cx="4493538" cy="430256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4;p56">
            <a:extLst>
              <a:ext uri="{FF2B5EF4-FFF2-40B4-BE49-F238E27FC236}">
                <a16:creationId xmlns:a16="http://schemas.microsoft.com/office/drawing/2014/main" id="{91787D3C-940A-1871-0B58-3628C4C069D8}"/>
              </a:ext>
            </a:extLst>
          </p:cNvPr>
          <p:cNvSpPr txBox="1">
            <a:spLocks/>
          </p:cNvSpPr>
          <p:nvPr/>
        </p:nvSpPr>
        <p:spPr>
          <a:xfrm>
            <a:off x="7270789" y="124193"/>
            <a:ext cx="2238035" cy="91609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000" b="1" dirty="0">
                <a:solidFill>
                  <a:schemeClr val="tx1"/>
                </a:solidFill>
              </a:rPr>
              <a:t>Node</a:t>
            </a:r>
          </a:p>
          <a:p>
            <a:pPr marL="114300" indent="0" algn="ctr">
              <a:buFont typeface="Arial"/>
              <a:buNone/>
            </a:pPr>
            <a:r>
              <a:rPr lang="en-US" sz="2000" b="1" i="1" dirty="0">
                <a:solidFill>
                  <a:srgbClr val="C00000"/>
                </a:solidFill>
              </a:rPr>
              <a:t>Users</a:t>
            </a:r>
            <a:r>
              <a:rPr lang="en-US" sz="2000" b="1" dirty="0">
                <a:solidFill>
                  <a:schemeClr val="tx1"/>
                </a:solidFill>
              </a:rPr>
              <a:t> </a:t>
            </a:r>
          </a:p>
        </p:txBody>
      </p:sp>
      <p:sp>
        <p:nvSpPr>
          <p:cNvPr id="3" name="Google Shape;194;p56">
            <a:extLst>
              <a:ext uri="{FF2B5EF4-FFF2-40B4-BE49-F238E27FC236}">
                <a16:creationId xmlns:a16="http://schemas.microsoft.com/office/drawing/2014/main" id="{B292478C-30FA-47A2-1029-AA62523AA4DD}"/>
              </a:ext>
            </a:extLst>
          </p:cNvPr>
          <p:cNvSpPr txBox="1">
            <a:spLocks/>
          </p:cNvSpPr>
          <p:nvPr/>
        </p:nvSpPr>
        <p:spPr>
          <a:xfrm>
            <a:off x="5224843" y="1164893"/>
            <a:ext cx="2238035" cy="14247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200" b="1" dirty="0">
                <a:solidFill>
                  <a:schemeClr val="tx1"/>
                </a:solidFill>
              </a:rPr>
              <a:t>Node </a:t>
            </a:r>
            <a:r>
              <a:rPr lang="en-US" sz="2200" b="1" dirty="0" err="1">
                <a:solidFill>
                  <a:schemeClr val="tx1"/>
                </a:solidFill>
              </a:rPr>
              <a:t>Colour</a:t>
            </a:r>
            <a:r>
              <a:rPr lang="en-US" sz="2200" b="1" dirty="0">
                <a:solidFill>
                  <a:schemeClr val="tx1"/>
                </a:solidFill>
              </a:rPr>
              <a:t> = Type of User</a:t>
            </a:r>
          </a:p>
          <a:p>
            <a:pPr marL="114300" indent="0" algn="ctr">
              <a:buFont typeface="Arial"/>
              <a:buNone/>
            </a:pPr>
            <a:r>
              <a:rPr lang="en-US" sz="2200" b="1" i="1" dirty="0">
                <a:solidFill>
                  <a:srgbClr val="C00000"/>
                </a:solidFill>
              </a:rPr>
              <a:t>Bot/Human</a:t>
            </a:r>
            <a:endParaRPr lang="en-US" sz="2200" b="1" dirty="0">
              <a:solidFill>
                <a:schemeClr val="tx1"/>
              </a:solidFill>
            </a:endParaRPr>
          </a:p>
        </p:txBody>
      </p:sp>
      <p:sp>
        <p:nvSpPr>
          <p:cNvPr id="5" name="Google Shape;194;p56">
            <a:extLst>
              <a:ext uri="{FF2B5EF4-FFF2-40B4-BE49-F238E27FC236}">
                <a16:creationId xmlns:a16="http://schemas.microsoft.com/office/drawing/2014/main" id="{7B9484DB-B1E8-3B04-4142-6772376AEC9C}"/>
              </a:ext>
            </a:extLst>
          </p:cNvPr>
          <p:cNvSpPr txBox="1">
            <a:spLocks/>
          </p:cNvSpPr>
          <p:nvPr/>
        </p:nvSpPr>
        <p:spPr>
          <a:xfrm>
            <a:off x="9793192" y="3816908"/>
            <a:ext cx="2238035" cy="142476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200" b="1" dirty="0">
                <a:solidFill>
                  <a:schemeClr val="tx1"/>
                </a:solidFill>
              </a:rPr>
              <a:t>Links = Connection between Nodes</a:t>
            </a:r>
          </a:p>
          <a:p>
            <a:pPr marL="114300" indent="0" algn="ctr">
              <a:buFont typeface="Arial"/>
              <a:buNone/>
            </a:pPr>
            <a:r>
              <a:rPr lang="en-US" sz="2200" b="1" i="1" dirty="0">
                <a:solidFill>
                  <a:srgbClr val="C00000"/>
                </a:solidFill>
              </a:rPr>
              <a:t>Communication</a:t>
            </a:r>
            <a:endParaRPr lang="en-US" sz="2200" b="1" dirty="0">
              <a:solidFill>
                <a:schemeClr val="tx1"/>
              </a:solidFill>
            </a:endParaRPr>
          </a:p>
        </p:txBody>
      </p:sp>
      <p:sp>
        <p:nvSpPr>
          <p:cNvPr id="7" name="Google Shape;194;p56">
            <a:extLst>
              <a:ext uri="{FF2B5EF4-FFF2-40B4-BE49-F238E27FC236}">
                <a16:creationId xmlns:a16="http://schemas.microsoft.com/office/drawing/2014/main" id="{40798BD4-139D-2EC9-2CC1-DC1FFFD16682}"/>
              </a:ext>
            </a:extLst>
          </p:cNvPr>
          <p:cNvSpPr txBox="1">
            <a:spLocks/>
          </p:cNvSpPr>
          <p:nvPr/>
        </p:nvSpPr>
        <p:spPr>
          <a:xfrm>
            <a:off x="9793192" y="1318438"/>
            <a:ext cx="2238035" cy="1424763"/>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200" b="1" dirty="0">
                <a:solidFill>
                  <a:schemeClr val="tx1"/>
                </a:solidFill>
              </a:rPr>
              <a:t>Node Size = </a:t>
            </a:r>
          </a:p>
          <a:p>
            <a:pPr marL="114300" indent="0" algn="ctr">
              <a:buFont typeface="Arial"/>
              <a:buNone/>
            </a:pPr>
            <a:r>
              <a:rPr lang="en-US" sz="2200" b="1" dirty="0">
                <a:solidFill>
                  <a:schemeClr val="tx1"/>
                </a:solidFill>
              </a:rPr>
              <a:t>Centrality of User</a:t>
            </a:r>
          </a:p>
          <a:p>
            <a:pPr marL="114300" indent="0" algn="ctr">
              <a:buFont typeface="Arial"/>
              <a:buNone/>
            </a:pPr>
            <a:r>
              <a:rPr lang="en-US" sz="2200" b="1" i="1" dirty="0">
                <a:solidFill>
                  <a:srgbClr val="C00000"/>
                </a:solidFill>
              </a:rPr>
              <a:t>Influence, Access, Control of Flows</a:t>
            </a:r>
            <a:endParaRPr lang="en-US" sz="2200" b="1" dirty="0">
              <a:solidFill>
                <a:schemeClr val="tx1"/>
              </a:solidFill>
            </a:endParaRPr>
          </a:p>
        </p:txBody>
      </p:sp>
    </p:spTree>
    <p:extLst>
      <p:ext uri="{BB962C8B-B14F-4D97-AF65-F5344CB8AC3E}">
        <p14:creationId xmlns:p14="http://schemas.microsoft.com/office/powerpoint/2010/main" val="29463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lbert-László Barabási – Network Science: From Abstract to Physical Networks  - University of Oslo Library">
            <a:extLst>
              <a:ext uri="{FF2B5EF4-FFF2-40B4-BE49-F238E27FC236}">
                <a16:creationId xmlns:a16="http://schemas.microsoft.com/office/drawing/2014/main" id="{F6EE1B85-0A0A-5929-C934-E0E93080FE0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5181600" cy="63563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6" name="Title 4">
            <a:extLst>
              <a:ext uri="{FF2B5EF4-FFF2-40B4-BE49-F238E27FC236}">
                <a16:creationId xmlns:a16="http://schemas.microsoft.com/office/drawing/2014/main" id="{768E46F9-CE94-181F-CA42-1FF2E0D9BC67}"/>
              </a:ext>
            </a:extLst>
          </p:cNvPr>
          <p:cNvSpPr>
            <a:spLocks noGrp="1"/>
          </p:cNvSpPr>
          <p:nvPr>
            <p:ph type="title"/>
          </p:nvPr>
        </p:nvSpPr>
        <p:spPr>
          <a:xfrm>
            <a:off x="247891" y="2030820"/>
            <a:ext cx="4430435" cy="2786508"/>
          </a:xfrm>
        </p:spPr>
        <p:txBody>
          <a:bodyPr>
            <a:normAutofi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Intersecting Disciplines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290" name="Picture 2" descr="The Privileges of Language. Languages are fun. Since I was a kid, I… | by  Vaishnavi Pallapothu | The Red Elephant Foundation | Medium">
            <a:extLst>
              <a:ext uri="{FF2B5EF4-FFF2-40B4-BE49-F238E27FC236}">
                <a16:creationId xmlns:a16="http://schemas.microsoft.com/office/drawing/2014/main" id="{95B66F3A-162D-FE6A-87AE-0CD139F1C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751" y="4254076"/>
            <a:ext cx="2596056" cy="129802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94;p56">
            <a:extLst>
              <a:ext uri="{FF2B5EF4-FFF2-40B4-BE49-F238E27FC236}">
                <a16:creationId xmlns:a16="http://schemas.microsoft.com/office/drawing/2014/main" id="{D398B858-391C-F265-ACF2-BE333B579B7C}"/>
              </a:ext>
            </a:extLst>
          </p:cNvPr>
          <p:cNvSpPr txBox="1">
            <a:spLocks noGrp="1"/>
          </p:cNvSpPr>
          <p:nvPr>
            <p:ph type="body" idx="1"/>
          </p:nvPr>
        </p:nvSpPr>
        <p:spPr>
          <a:xfrm>
            <a:off x="4972079" y="5705251"/>
            <a:ext cx="3689399" cy="534558"/>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1800" b="1" dirty="0"/>
              <a:t>Natural Language Processing</a:t>
            </a:r>
            <a:endParaRPr sz="1800" b="1" dirty="0"/>
          </a:p>
        </p:txBody>
      </p:sp>
      <p:pic>
        <p:nvPicPr>
          <p:cNvPr id="12292" name="Picture 4" descr="Everything You Ever Wanted To Know About Computer Vision. | by Ilija  Mihajlovic | Towards Data Science">
            <a:extLst>
              <a:ext uri="{FF2B5EF4-FFF2-40B4-BE49-F238E27FC236}">
                <a16:creationId xmlns:a16="http://schemas.microsoft.com/office/drawing/2014/main" id="{F4F83443-67E1-D2B4-BD67-591947506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548" y="1972656"/>
            <a:ext cx="2976465" cy="122610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4;p56">
            <a:extLst>
              <a:ext uri="{FF2B5EF4-FFF2-40B4-BE49-F238E27FC236}">
                <a16:creationId xmlns:a16="http://schemas.microsoft.com/office/drawing/2014/main" id="{28238EEE-B001-18F7-B5D1-7EA2753D101F}"/>
              </a:ext>
            </a:extLst>
          </p:cNvPr>
          <p:cNvSpPr txBox="1">
            <a:spLocks/>
          </p:cNvSpPr>
          <p:nvPr/>
        </p:nvSpPr>
        <p:spPr>
          <a:xfrm>
            <a:off x="5617922" y="3258511"/>
            <a:ext cx="2238035" cy="634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800" b="1" dirty="0"/>
              <a:t>Computer Vision</a:t>
            </a:r>
          </a:p>
        </p:txBody>
      </p:sp>
      <p:pic>
        <p:nvPicPr>
          <p:cNvPr id="12294" name="Picture 6" descr="Statistics - Wikipedia">
            <a:extLst>
              <a:ext uri="{FF2B5EF4-FFF2-40B4-BE49-F238E27FC236}">
                <a16:creationId xmlns:a16="http://schemas.microsoft.com/office/drawing/2014/main" id="{430E58DE-3174-422F-5BD6-41420BF0D3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6355" y="135395"/>
            <a:ext cx="1861171" cy="115041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94;p56">
            <a:extLst>
              <a:ext uri="{FF2B5EF4-FFF2-40B4-BE49-F238E27FC236}">
                <a16:creationId xmlns:a16="http://schemas.microsoft.com/office/drawing/2014/main" id="{44751FB4-76ED-ECEC-3D94-DEFCDD339B89}"/>
              </a:ext>
            </a:extLst>
          </p:cNvPr>
          <p:cNvSpPr txBox="1">
            <a:spLocks/>
          </p:cNvSpPr>
          <p:nvPr/>
        </p:nvSpPr>
        <p:spPr>
          <a:xfrm>
            <a:off x="6122857" y="1202102"/>
            <a:ext cx="1387850" cy="634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b="1" dirty="0"/>
              <a:t>Statistics</a:t>
            </a:r>
          </a:p>
        </p:txBody>
      </p:sp>
      <p:sp>
        <p:nvSpPr>
          <p:cNvPr id="2" name="Google Shape;194;p56">
            <a:extLst>
              <a:ext uri="{FF2B5EF4-FFF2-40B4-BE49-F238E27FC236}">
                <a16:creationId xmlns:a16="http://schemas.microsoft.com/office/drawing/2014/main" id="{4ABC7E7D-BBF3-E8C9-E4B1-3E7664474CB3}"/>
              </a:ext>
            </a:extLst>
          </p:cNvPr>
          <p:cNvSpPr txBox="1">
            <a:spLocks/>
          </p:cNvSpPr>
          <p:nvPr/>
        </p:nvSpPr>
        <p:spPr>
          <a:xfrm>
            <a:off x="9801766" y="1198266"/>
            <a:ext cx="1861171" cy="63437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b="1" dirty="0"/>
              <a:t>Social Psychology</a:t>
            </a:r>
          </a:p>
        </p:txBody>
      </p:sp>
      <p:sp>
        <p:nvSpPr>
          <p:cNvPr id="8" name="Google Shape;194;p56">
            <a:extLst>
              <a:ext uri="{FF2B5EF4-FFF2-40B4-BE49-F238E27FC236}">
                <a16:creationId xmlns:a16="http://schemas.microsoft.com/office/drawing/2014/main" id="{74C8A91F-B198-4775-C74C-6CA20012439A}"/>
              </a:ext>
            </a:extLst>
          </p:cNvPr>
          <p:cNvSpPr txBox="1">
            <a:spLocks/>
          </p:cNvSpPr>
          <p:nvPr/>
        </p:nvSpPr>
        <p:spPr>
          <a:xfrm>
            <a:off x="9541043" y="3258511"/>
            <a:ext cx="2238035" cy="634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800" b="1" dirty="0"/>
              <a:t>Cognitive Science</a:t>
            </a:r>
          </a:p>
        </p:txBody>
      </p:sp>
      <p:sp>
        <p:nvSpPr>
          <p:cNvPr id="9" name="Google Shape;194;p56">
            <a:extLst>
              <a:ext uri="{FF2B5EF4-FFF2-40B4-BE49-F238E27FC236}">
                <a16:creationId xmlns:a16="http://schemas.microsoft.com/office/drawing/2014/main" id="{71FFA902-C812-4995-426E-BCA29B2B9566}"/>
              </a:ext>
            </a:extLst>
          </p:cNvPr>
          <p:cNvSpPr txBox="1">
            <a:spLocks/>
          </p:cNvSpPr>
          <p:nvPr/>
        </p:nvSpPr>
        <p:spPr>
          <a:xfrm>
            <a:off x="9541043" y="5655345"/>
            <a:ext cx="2562973" cy="634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800" b="1" dirty="0" err="1"/>
              <a:t>Behavioural</a:t>
            </a:r>
            <a:r>
              <a:rPr lang="en-US" sz="1800" b="1" dirty="0"/>
              <a:t> Economics</a:t>
            </a:r>
          </a:p>
        </p:txBody>
      </p:sp>
      <p:pic>
        <p:nvPicPr>
          <p:cNvPr id="1026" name="Picture 2" descr="What Is Social Psychology | Study365">
            <a:extLst>
              <a:ext uri="{FF2B5EF4-FFF2-40B4-BE49-F238E27FC236}">
                <a16:creationId xmlns:a16="http://schemas.microsoft.com/office/drawing/2014/main" id="{C127C406-9F82-8FAC-A1D3-41EE9A249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4323" y="11729"/>
            <a:ext cx="2596056" cy="1298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gnitive Science: The Study of Human Mind and Intelligence">
            <a:extLst>
              <a:ext uri="{FF2B5EF4-FFF2-40B4-BE49-F238E27FC236}">
                <a16:creationId xmlns:a16="http://schemas.microsoft.com/office/drawing/2014/main" id="{3DE2E95F-86D9-E3FC-AA81-75144DB187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1412" y="1949177"/>
            <a:ext cx="2769935" cy="1384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ing Social Media to Promote Economic Growth | Granicus">
            <a:extLst>
              <a:ext uri="{FF2B5EF4-FFF2-40B4-BE49-F238E27FC236}">
                <a16:creationId xmlns:a16="http://schemas.microsoft.com/office/drawing/2014/main" id="{5123DB33-DDF8-D856-DDF2-D6E2616D12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2559" y="4339368"/>
            <a:ext cx="2959584" cy="121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42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4098" name="Picture 2" descr="Worker, mother, athlete: women in Soviet propaganda posters — New East  Digital Archive">
            <a:extLst>
              <a:ext uri="{FF2B5EF4-FFF2-40B4-BE49-F238E27FC236}">
                <a16:creationId xmlns:a16="http://schemas.microsoft.com/office/drawing/2014/main" id="{65690AA4-2045-4226-C420-03916981169E}"/>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93111" y="0"/>
            <a:ext cx="8898890" cy="6356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5">
            <a:alphaModFix amt="2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8475134"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247891" y="2413844"/>
            <a:ext cx="11280494"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Information Manipulation </a:t>
            </a: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Persuasion</a:t>
            </a:r>
          </a:p>
        </p:txBody>
      </p:sp>
      <p:sp>
        <p:nvSpPr>
          <p:cNvPr id="2" name="Title 4">
            <a:extLst>
              <a:ext uri="{FF2B5EF4-FFF2-40B4-BE49-F238E27FC236}">
                <a16:creationId xmlns:a16="http://schemas.microsoft.com/office/drawing/2014/main" id="{5E93DE4F-9DED-D098-3D86-731710C82DB6}"/>
              </a:ext>
            </a:extLst>
          </p:cNvPr>
          <p:cNvSpPr txBox="1">
            <a:spLocks/>
          </p:cNvSpPr>
          <p:nvPr/>
        </p:nvSpPr>
        <p:spPr>
          <a:xfrm>
            <a:off x="487751" y="4385097"/>
            <a:ext cx="1128049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i="1" dirty="0">
                <a:solidFill>
                  <a:srgbClr val="C00000"/>
                </a:solidFill>
                <a:latin typeface="Open Sans" panose="020B0606030504020204" pitchFamily="34" charset="0"/>
                <a:ea typeface="Open Sans" panose="020B0606030504020204" pitchFamily="34" charset="0"/>
                <a:cs typeface="Open Sans" panose="020B0606030504020204" pitchFamily="34" charset="0"/>
              </a:rPr>
              <a:t>WHO, WHAT, WHEN, WHERE, WHY, HOW</a:t>
            </a:r>
          </a:p>
        </p:txBody>
      </p:sp>
    </p:spTree>
    <p:extLst>
      <p:ext uri="{BB962C8B-B14F-4D97-AF65-F5344CB8AC3E}">
        <p14:creationId xmlns:p14="http://schemas.microsoft.com/office/powerpoint/2010/main" val="3383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Why</a:t>
            </a:r>
            <a:r>
              <a:rPr lang="en-US" b="1" dirty="0">
                <a:latin typeface="Open Sans" panose="020B0606030504020204" pitchFamily="34" charset="0"/>
                <a:ea typeface="Open Sans" panose="020B0606030504020204" pitchFamily="34" charset="0"/>
                <a:cs typeface="Open Sans" panose="020B0606030504020204" pitchFamily="34" charset="0"/>
              </a:rPr>
              <a:t> do we care?</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6599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Why</a:t>
            </a:r>
            <a:r>
              <a:rPr lang="en-US" b="1" dirty="0">
                <a:latin typeface="Open Sans" panose="020B0606030504020204" pitchFamily="34" charset="0"/>
                <a:ea typeface="Open Sans" panose="020B0606030504020204" pitchFamily="34" charset="0"/>
                <a:cs typeface="Open Sans" panose="020B0606030504020204" pitchFamily="34" charset="0"/>
              </a:rPr>
              <a:t> do we care?</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320647" y="5073119"/>
            <a:ext cx="4187558"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“Exploring Cognitive Bias Triggers in Disinformation Tweets: A Bot and Human Perspective” </a:t>
            </a:r>
            <a:br>
              <a:rPr lang="en-US" sz="2000" dirty="0"/>
            </a:br>
            <a:endParaRPr lang="en-US" sz="20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9" name="Google Shape;194;p56">
            <a:extLst>
              <a:ext uri="{FF2B5EF4-FFF2-40B4-BE49-F238E27FC236}">
                <a16:creationId xmlns:a16="http://schemas.microsoft.com/office/drawing/2014/main" id="{E33C531C-1633-8FC8-84CF-58D0E0D6C427}"/>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Create Engagement</a:t>
            </a:r>
            <a:endParaRPr lang="en-US" sz="3200" b="1" dirty="0"/>
          </a:p>
        </p:txBody>
      </p:sp>
      <p:pic>
        <p:nvPicPr>
          <p:cNvPr id="10" name="Picture 9" descr="A diagram of a diagram&#10;&#10;Description automatically generated with medium confidence">
            <a:extLst>
              <a:ext uri="{FF2B5EF4-FFF2-40B4-BE49-F238E27FC236}">
                <a16:creationId xmlns:a16="http://schemas.microsoft.com/office/drawing/2014/main" id="{6D39F836-C3B2-400A-EE7F-876291212B11}"/>
              </a:ext>
            </a:extLst>
          </p:cNvPr>
          <p:cNvPicPr>
            <a:picLocks noChangeAspect="1"/>
          </p:cNvPicPr>
          <p:nvPr/>
        </p:nvPicPr>
        <p:blipFill>
          <a:blip r:embed="rId5"/>
          <a:stretch>
            <a:fillRect/>
          </a:stretch>
        </p:blipFill>
        <p:spPr>
          <a:xfrm>
            <a:off x="4595108" y="1388220"/>
            <a:ext cx="7499674" cy="4169760"/>
          </a:xfrm>
          <a:prstGeom prst="rect">
            <a:avLst/>
          </a:prstGeom>
        </p:spPr>
      </p:pic>
    </p:spTree>
    <p:extLst>
      <p:ext uri="{BB962C8B-B14F-4D97-AF65-F5344CB8AC3E}">
        <p14:creationId xmlns:p14="http://schemas.microsoft.com/office/powerpoint/2010/main" val="4017036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Why</a:t>
            </a:r>
            <a:r>
              <a:rPr lang="en-US" b="1" dirty="0">
                <a:latin typeface="Open Sans" panose="020B0606030504020204" pitchFamily="34" charset="0"/>
                <a:ea typeface="Open Sans" panose="020B0606030504020204" pitchFamily="34" charset="0"/>
                <a:cs typeface="Open Sans" panose="020B0606030504020204" pitchFamily="34" charset="0"/>
              </a:rPr>
              <a:t> do we care?</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320647" y="5073119"/>
            <a:ext cx="4187558"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“Exploring Cognitive Bias Triggers in Disinformation Tweets: A Bot and Human Perspective” </a:t>
            </a:r>
            <a:br>
              <a:rPr lang="en-US" sz="2000" dirty="0"/>
            </a:br>
            <a:endParaRPr lang="en-US" sz="20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9" name="Google Shape;194;p56">
            <a:extLst>
              <a:ext uri="{FF2B5EF4-FFF2-40B4-BE49-F238E27FC236}">
                <a16:creationId xmlns:a16="http://schemas.microsoft.com/office/drawing/2014/main" id="{E33C531C-1633-8FC8-84CF-58D0E0D6C427}"/>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Create Engagement</a:t>
            </a:r>
            <a:endParaRPr lang="en-US" sz="5400" b="1" dirty="0"/>
          </a:p>
        </p:txBody>
      </p:sp>
      <p:pic>
        <p:nvPicPr>
          <p:cNvPr id="10" name="Picture 9" descr="A diagram of a diagram&#10;&#10;Description automatically generated with medium confidence">
            <a:extLst>
              <a:ext uri="{FF2B5EF4-FFF2-40B4-BE49-F238E27FC236}">
                <a16:creationId xmlns:a16="http://schemas.microsoft.com/office/drawing/2014/main" id="{6D39F836-C3B2-400A-EE7F-876291212B11}"/>
              </a:ext>
            </a:extLst>
          </p:cNvPr>
          <p:cNvPicPr>
            <a:picLocks noChangeAspect="1"/>
          </p:cNvPicPr>
          <p:nvPr/>
        </p:nvPicPr>
        <p:blipFill>
          <a:blip r:embed="rId5"/>
          <a:stretch>
            <a:fillRect/>
          </a:stretch>
        </p:blipFill>
        <p:spPr>
          <a:xfrm>
            <a:off x="4595108" y="1388220"/>
            <a:ext cx="7499674" cy="4169760"/>
          </a:xfrm>
          <a:prstGeom prst="rect">
            <a:avLst/>
          </a:prstGeom>
        </p:spPr>
      </p:pic>
      <p:sp>
        <p:nvSpPr>
          <p:cNvPr id="6" name="Google Shape;202;p57">
            <a:extLst>
              <a:ext uri="{FF2B5EF4-FFF2-40B4-BE49-F238E27FC236}">
                <a16:creationId xmlns:a16="http://schemas.microsoft.com/office/drawing/2014/main" id="{7A9B494B-FC98-A9C3-5C48-1A40124A0C7B}"/>
              </a:ext>
            </a:extLst>
          </p:cNvPr>
          <p:cNvSpPr txBox="1"/>
          <p:nvPr/>
        </p:nvSpPr>
        <p:spPr>
          <a:xfrm>
            <a:off x="5779054" y="1262363"/>
            <a:ext cx="5405818" cy="830956"/>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dirty="0">
                <a:latin typeface="Calibri" panose="020F0502020204030204" pitchFamily="34" charset="0"/>
                <a:cs typeface="Calibri" panose="020F0502020204030204" pitchFamily="34" charset="0"/>
              </a:rPr>
              <a:t>Manipulating engagement changes visibility of posts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57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Why</a:t>
            </a:r>
            <a:r>
              <a:rPr lang="en-US" b="1" dirty="0">
                <a:latin typeface="Open Sans" panose="020B0606030504020204" pitchFamily="34" charset="0"/>
                <a:ea typeface="Open Sans" panose="020B0606030504020204" pitchFamily="34" charset="0"/>
                <a:cs typeface="Open Sans" panose="020B0606030504020204" pitchFamily="34" charset="0"/>
              </a:rPr>
              <a:t> do we care?</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320647" y="5073119"/>
            <a:ext cx="3751623" cy="1101088"/>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400" dirty="0"/>
              <a:t>“Pro or Anti, A Social Influence Model of Online Stance Flipping” </a:t>
            </a:r>
            <a:br>
              <a:rPr lang="en-US" sz="2400" dirty="0"/>
            </a:br>
            <a:r>
              <a:rPr lang="en-US" sz="2400" dirty="0"/>
              <a:t>IEEE Transactions of Network Science and Engineering</a:t>
            </a:r>
            <a:endParaRPr lang="en-US"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Changing people stances</a:t>
            </a:r>
            <a:endParaRPr lang="en-US" sz="3200" b="1" dirty="0"/>
          </a:p>
        </p:txBody>
      </p:sp>
      <p:sp>
        <p:nvSpPr>
          <p:cNvPr id="7" name="Google Shape;194;p56">
            <a:extLst>
              <a:ext uri="{FF2B5EF4-FFF2-40B4-BE49-F238E27FC236}">
                <a16:creationId xmlns:a16="http://schemas.microsoft.com/office/drawing/2014/main" id="{31CA300F-C2F4-680E-3C67-5883E69AC27F}"/>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Pro-Vaccine Users / Red = Anti-Vaccine Users</a:t>
            </a:r>
            <a:endParaRPr lang="en-US" sz="2400" dirty="0"/>
          </a:p>
        </p:txBody>
      </p:sp>
      <p:pic>
        <p:nvPicPr>
          <p:cNvPr id="11" name="Picture 10" descr="A green and red network&#10;&#10;Description automatically generated">
            <a:extLst>
              <a:ext uri="{FF2B5EF4-FFF2-40B4-BE49-F238E27FC236}">
                <a16:creationId xmlns:a16="http://schemas.microsoft.com/office/drawing/2014/main" id="{D11D412D-CBDA-4295-A1DA-9486A7B11902}"/>
              </a:ext>
            </a:extLst>
          </p:cNvPr>
          <p:cNvPicPr>
            <a:picLocks noChangeAspect="1"/>
          </p:cNvPicPr>
          <p:nvPr/>
        </p:nvPicPr>
        <p:blipFill>
          <a:blip r:embed="rId5"/>
          <a:stretch>
            <a:fillRect/>
          </a:stretch>
        </p:blipFill>
        <p:spPr>
          <a:xfrm>
            <a:off x="5350834" y="1020726"/>
            <a:ext cx="6329578" cy="4723566"/>
          </a:xfrm>
          <a:prstGeom prst="rect">
            <a:avLst/>
          </a:prstGeom>
        </p:spPr>
      </p:pic>
    </p:spTree>
    <p:extLst>
      <p:ext uri="{BB962C8B-B14F-4D97-AF65-F5344CB8AC3E}">
        <p14:creationId xmlns:p14="http://schemas.microsoft.com/office/powerpoint/2010/main" val="361828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and red network&#10;&#10;Description automatically generated">
            <a:extLst>
              <a:ext uri="{FF2B5EF4-FFF2-40B4-BE49-F238E27FC236}">
                <a16:creationId xmlns:a16="http://schemas.microsoft.com/office/drawing/2014/main" id="{D4048F63-BD86-BCC6-9D06-0C6684672406}"/>
              </a:ext>
            </a:extLst>
          </p:cNvPr>
          <p:cNvPicPr>
            <a:picLocks noChangeAspect="1"/>
          </p:cNvPicPr>
          <p:nvPr/>
        </p:nvPicPr>
        <p:blipFill>
          <a:blip r:embed="rId3"/>
          <a:stretch>
            <a:fillRect/>
          </a:stretch>
        </p:blipFill>
        <p:spPr>
          <a:xfrm>
            <a:off x="5229766" y="1033387"/>
            <a:ext cx="6329578" cy="4723566"/>
          </a:xfrm>
          <a:prstGeom prst="rect">
            <a:avLst/>
          </a:prstGeom>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4">
            <a:alphaModFix amt="2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Why</a:t>
            </a:r>
            <a:r>
              <a:rPr lang="en-US" b="1" dirty="0">
                <a:latin typeface="Open Sans" panose="020B0606030504020204" pitchFamily="34" charset="0"/>
                <a:ea typeface="Open Sans" panose="020B0606030504020204" pitchFamily="34" charset="0"/>
                <a:cs typeface="Open Sans" panose="020B0606030504020204" pitchFamily="34" charset="0"/>
              </a:rPr>
              <a:t> do we care?</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320647" y="5073119"/>
            <a:ext cx="3751623" cy="1101088"/>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400" dirty="0"/>
              <a:t>“Pro or Anti, A Social Influence Model of Online Stance Flipping” </a:t>
            </a:r>
            <a:br>
              <a:rPr lang="en-US" sz="2400" dirty="0"/>
            </a:br>
            <a:r>
              <a:rPr lang="en-US" sz="2400" dirty="0"/>
              <a:t>IEEE Transactions of Network Science and Engineering</a:t>
            </a:r>
            <a:endParaRPr lang="en-US" dirty="0"/>
          </a:p>
        </p:txBody>
      </p:sp>
      <p:sp>
        <p:nvSpPr>
          <p:cNvPr id="7" name="Google Shape;194;p56">
            <a:extLst>
              <a:ext uri="{FF2B5EF4-FFF2-40B4-BE49-F238E27FC236}">
                <a16:creationId xmlns:a16="http://schemas.microsoft.com/office/drawing/2014/main" id="{31CA300F-C2F4-680E-3C67-5883E69AC27F}"/>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Pro-Vaccine Users / Red = Anti-Vaccine Users</a:t>
            </a:r>
            <a:endParaRPr lang="en-US" sz="2400" dirty="0"/>
          </a:p>
        </p:txBody>
      </p:sp>
      <p:sp>
        <p:nvSpPr>
          <p:cNvPr id="8" name="Google Shape;202;p57">
            <a:extLst>
              <a:ext uri="{FF2B5EF4-FFF2-40B4-BE49-F238E27FC236}">
                <a16:creationId xmlns:a16="http://schemas.microsoft.com/office/drawing/2014/main" id="{8F5AEE23-5CC4-CC8A-E6FD-BFA28F561C71}"/>
              </a:ext>
            </a:extLst>
          </p:cNvPr>
          <p:cNvSpPr txBox="1"/>
          <p:nvPr/>
        </p:nvSpPr>
        <p:spPr>
          <a:xfrm>
            <a:off x="5779054" y="1262363"/>
            <a:ext cx="5405818" cy="830956"/>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If you apply enough social pressure, people change their stances</a:t>
            </a:r>
            <a:endParaRPr sz="1200" dirty="0">
              <a:latin typeface="Calibri" panose="020F0502020204030204" pitchFamily="34" charset="0"/>
              <a:cs typeface="Calibri" panose="020F0502020204030204" pitchFamily="34" charset="0"/>
            </a:endParaRPr>
          </a:p>
        </p:txBody>
      </p:sp>
      <p:sp>
        <p:nvSpPr>
          <p:cNvPr id="12" name="Google Shape;194;p56">
            <a:extLst>
              <a:ext uri="{FF2B5EF4-FFF2-40B4-BE49-F238E27FC236}">
                <a16:creationId xmlns:a16="http://schemas.microsoft.com/office/drawing/2014/main" id="{3ED8A1ED-056F-3149-804A-0DB912F4024C}"/>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Changing people stances</a:t>
            </a:r>
            <a:endParaRPr lang="en-US" sz="3200" b="1" dirty="0"/>
          </a:p>
        </p:txBody>
      </p:sp>
    </p:spTree>
    <p:extLst>
      <p:ext uri="{BB962C8B-B14F-4D97-AF65-F5344CB8AC3E}">
        <p14:creationId xmlns:p14="http://schemas.microsoft.com/office/powerpoint/2010/main" val="1782960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D7B9A-CB31-73EE-48FA-1C1464A291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1026" name="Picture 2" descr="Travel; back home; airplane Instagram stories // luizaseixo | Fotografia  férias, Ideias de viagem, Fotografia de viagem">
            <a:extLst>
              <a:ext uri="{FF2B5EF4-FFF2-40B4-BE49-F238E27FC236}">
                <a16:creationId xmlns:a16="http://schemas.microsoft.com/office/drawing/2014/main" id="{F789E165-8701-DDA3-CB62-FADCFE97E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92" y="1157468"/>
            <a:ext cx="2374149" cy="42189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person singing into a microphone&#10;&#10;Description automatically generated">
            <a:extLst>
              <a:ext uri="{FF2B5EF4-FFF2-40B4-BE49-F238E27FC236}">
                <a16:creationId xmlns:a16="http://schemas.microsoft.com/office/drawing/2014/main" id="{BFA8C62F-9B05-F134-5C56-ACE621A2F785}"/>
              </a:ext>
            </a:extLst>
          </p:cNvPr>
          <p:cNvPicPr>
            <a:picLocks noChangeAspect="1"/>
          </p:cNvPicPr>
          <p:nvPr/>
        </p:nvPicPr>
        <p:blipFill>
          <a:blip r:embed="rId4"/>
          <a:stretch>
            <a:fillRect/>
          </a:stretch>
        </p:blipFill>
        <p:spPr>
          <a:xfrm>
            <a:off x="4512688" y="1157468"/>
            <a:ext cx="2883535" cy="4218973"/>
          </a:xfrm>
          <a:prstGeom prst="rect">
            <a:avLst/>
          </a:prstGeom>
        </p:spPr>
      </p:pic>
      <p:pic>
        <p:nvPicPr>
          <p:cNvPr id="1028" name="Picture 4" descr="Can new dating app Coffee Meets Bagel help you find love in an already  crowded market? - TODAY">
            <a:extLst>
              <a:ext uri="{FF2B5EF4-FFF2-40B4-BE49-F238E27FC236}">
                <a16:creationId xmlns:a16="http://schemas.microsoft.com/office/drawing/2014/main" id="{D355FE24-EC82-078B-8268-1EB9688375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201"/>
          <a:stretch/>
        </p:blipFill>
        <p:spPr bwMode="auto">
          <a:xfrm>
            <a:off x="8610600" y="694481"/>
            <a:ext cx="3082486" cy="483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325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Why</a:t>
            </a:r>
            <a:r>
              <a:rPr lang="en-US" b="1" dirty="0">
                <a:latin typeface="Open Sans" panose="020B0606030504020204" pitchFamily="34" charset="0"/>
                <a:ea typeface="Open Sans" panose="020B0606030504020204" pitchFamily="34" charset="0"/>
                <a:cs typeface="Open Sans" panose="020B0606030504020204" pitchFamily="34" charset="0"/>
              </a:rPr>
              <a:t> do we care?</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320647" y="5073119"/>
            <a:ext cx="4187558"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“From curious hashtags to polarized effect: profiling coordinated actions in Indonesian twitter discourse” </a:t>
            </a:r>
            <a:br>
              <a:rPr lang="en-US" sz="2000" dirty="0"/>
            </a:br>
            <a:r>
              <a:rPr lang="en-US" sz="2000" dirty="0"/>
              <a:t>Social Network Analysis and Mining</a:t>
            </a: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31CA300F-C2F4-680E-3C67-5883E69AC27F}"/>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Blue = Humans/ Red = Bots</a:t>
            </a:r>
            <a:endParaRPr lang="en-US" sz="2400" dirty="0"/>
          </a:p>
        </p:txBody>
      </p:sp>
      <p:pic>
        <p:nvPicPr>
          <p:cNvPr id="6" name="Google Shape;210;p58">
            <a:extLst>
              <a:ext uri="{FF2B5EF4-FFF2-40B4-BE49-F238E27FC236}">
                <a16:creationId xmlns:a16="http://schemas.microsoft.com/office/drawing/2014/main" id="{6066B3E1-215C-D08D-8DFD-7F1E64B4D1AF}"/>
              </a:ext>
            </a:extLst>
          </p:cNvPr>
          <p:cNvPicPr preferRelativeResize="0"/>
          <p:nvPr/>
        </p:nvPicPr>
        <p:blipFill rotWithShape="1">
          <a:blip r:embed="rId5">
            <a:alphaModFix/>
          </a:blip>
          <a:srcRect/>
          <a:stretch/>
        </p:blipFill>
        <p:spPr>
          <a:xfrm>
            <a:off x="4809559" y="1347537"/>
            <a:ext cx="7061794" cy="3931968"/>
          </a:xfrm>
          <a:prstGeom prst="rect">
            <a:avLst/>
          </a:prstGeom>
          <a:noFill/>
          <a:ln>
            <a:noFill/>
          </a:ln>
        </p:spPr>
      </p:pic>
      <p:sp>
        <p:nvSpPr>
          <p:cNvPr id="9" name="Google Shape;194;p56">
            <a:extLst>
              <a:ext uri="{FF2B5EF4-FFF2-40B4-BE49-F238E27FC236}">
                <a16:creationId xmlns:a16="http://schemas.microsoft.com/office/drawing/2014/main" id="{E33C531C-1633-8FC8-84CF-58D0E0D6C427}"/>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Polarizing Societies</a:t>
            </a:r>
            <a:endParaRPr lang="en-US" sz="3200" b="1" dirty="0"/>
          </a:p>
        </p:txBody>
      </p:sp>
    </p:spTree>
    <p:extLst>
      <p:ext uri="{BB962C8B-B14F-4D97-AF65-F5344CB8AC3E}">
        <p14:creationId xmlns:p14="http://schemas.microsoft.com/office/powerpoint/2010/main" val="2438746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Why</a:t>
            </a:r>
            <a:r>
              <a:rPr lang="en-US" b="1" dirty="0">
                <a:latin typeface="Open Sans" panose="020B0606030504020204" pitchFamily="34" charset="0"/>
                <a:ea typeface="Open Sans" panose="020B0606030504020204" pitchFamily="34" charset="0"/>
                <a:cs typeface="Open Sans" panose="020B0606030504020204" pitchFamily="34" charset="0"/>
              </a:rPr>
              <a:t> do we care?</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320647" y="5073119"/>
            <a:ext cx="4187558"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“From curious hashtags to polarized effect: profiling coordinated actions in Indonesian twitter discourse” </a:t>
            </a:r>
            <a:br>
              <a:rPr lang="en-US" sz="2000" dirty="0"/>
            </a:br>
            <a:r>
              <a:rPr lang="en-US" sz="2000" dirty="0"/>
              <a:t>Social Network Analysis and Mining</a:t>
            </a: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31CA300F-C2F4-680E-3C67-5883E69AC27F}"/>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Blue = Humans/ Red = Bots</a:t>
            </a:r>
            <a:endParaRPr lang="en-US" sz="2400" dirty="0"/>
          </a:p>
        </p:txBody>
      </p:sp>
      <p:pic>
        <p:nvPicPr>
          <p:cNvPr id="6" name="Google Shape;210;p58">
            <a:extLst>
              <a:ext uri="{FF2B5EF4-FFF2-40B4-BE49-F238E27FC236}">
                <a16:creationId xmlns:a16="http://schemas.microsoft.com/office/drawing/2014/main" id="{6066B3E1-215C-D08D-8DFD-7F1E64B4D1AF}"/>
              </a:ext>
            </a:extLst>
          </p:cNvPr>
          <p:cNvPicPr preferRelativeResize="0"/>
          <p:nvPr/>
        </p:nvPicPr>
        <p:blipFill rotWithShape="1">
          <a:blip r:embed="rId5">
            <a:alphaModFix/>
          </a:blip>
          <a:srcRect/>
          <a:stretch/>
        </p:blipFill>
        <p:spPr>
          <a:xfrm>
            <a:off x="4809559" y="1347537"/>
            <a:ext cx="7061794" cy="3931968"/>
          </a:xfrm>
          <a:prstGeom prst="rect">
            <a:avLst/>
          </a:prstGeom>
          <a:noFill/>
          <a:ln>
            <a:noFill/>
          </a:ln>
        </p:spPr>
      </p:pic>
      <p:sp>
        <p:nvSpPr>
          <p:cNvPr id="9" name="Google Shape;194;p56">
            <a:extLst>
              <a:ext uri="{FF2B5EF4-FFF2-40B4-BE49-F238E27FC236}">
                <a16:creationId xmlns:a16="http://schemas.microsoft.com/office/drawing/2014/main" id="{E33C531C-1633-8FC8-84CF-58D0E0D6C427}"/>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Polarizing Societies</a:t>
            </a:r>
            <a:endParaRPr lang="en-US" sz="3200" b="1" dirty="0"/>
          </a:p>
        </p:txBody>
      </p:sp>
      <p:sp>
        <p:nvSpPr>
          <p:cNvPr id="8" name="Google Shape;211;p58">
            <a:extLst>
              <a:ext uri="{FF2B5EF4-FFF2-40B4-BE49-F238E27FC236}">
                <a16:creationId xmlns:a16="http://schemas.microsoft.com/office/drawing/2014/main" id="{DD234D27-7FA9-D73E-2734-C497BA25266F}"/>
              </a:ext>
            </a:extLst>
          </p:cNvPr>
          <p:cNvSpPr txBox="1"/>
          <p:nvPr/>
        </p:nvSpPr>
        <p:spPr>
          <a:xfrm>
            <a:off x="5123441" y="1241815"/>
            <a:ext cx="6626263" cy="1200288"/>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If you apply enough social pressure, you can segregate people into clusters (i.e., polarization, echo-chambers)</a:t>
            </a:r>
            <a:endParaRP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683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9631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“Analyzing Digital Propaganda and the Conflict Rhetoric: A Study on Russian Bot Driven Campaigns and Counter Narratives During the Ukraine Crisis” </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495419" y="483535"/>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BEND Framework</a:t>
            </a:r>
            <a:endParaRPr lang="en-US" sz="3200" b="1" dirty="0"/>
          </a:p>
        </p:txBody>
      </p:sp>
      <p:pic>
        <p:nvPicPr>
          <p:cNvPr id="11" name="Picture 10" descr="A table of informational text&#10;&#10;Description automatically generated with medium confidence">
            <a:extLst>
              <a:ext uri="{FF2B5EF4-FFF2-40B4-BE49-F238E27FC236}">
                <a16:creationId xmlns:a16="http://schemas.microsoft.com/office/drawing/2014/main" id="{07D22044-2233-9495-8AB8-E760BC6FDE47}"/>
              </a:ext>
            </a:extLst>
          </p:cNvPr>
          <p:cNvPicPr>
            <a:picLocks noChangeAspect="1"/>
          </p:cNvPicPr>
          <p:nvPr/>
        </p:nvPicPr>
        <p:blipFill>
          <a:blip r:embed="rId5"/>
          <a:stretch>
            <a:fillRect/>
          </a:stretch>
        </p:blipFill>
        <p:spPr>
          <a:xfrm>
            <a:off x="5933138" y="1341579"/>
            <a:ext cx="5354922" cy="4987242"/>
          </a:xfrm>
          <a:prstGeom prst="rect">
            <a:avLst/>
          </a:prstGeom>
        </p:spPr>
      </p:pic>
      <p:sp>
        <p:nvSpPr>
          <p:cNvPr id="13" name="Google Shape;194;p56">
            <a:extLst>
              <a:ext uri="{FF2B5EF4-FFF2-40B4-BE49-F238E27FC236}">
                <a16:creationId xmlns:a16="http://schemas.microsoft.com/office/drawing/2014/main" id="{712E66C1-1BF5-6D4C-284A-7734DD278A86}"/>
              </a:ext>
            </a:extLst>
          </p:cNvPr>
          <p:cNvSpPr txBox="1">
            <a:spLocks/>
          </p:cNvSpPr>
          <p:nvPr/>
        </p:nvSpPr>
        <p:spPr>
          <a:xfrm>
            <a:off x="5803038" y="990311"/>
            <a:ext cx="5615123" cy="402955"/>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Information maneuvers comprised of narrative &amp; community maneuvers</a:t>
            </a:r>
            <a:endParaRPr lang="en-US" sz="2400" dirty="0"/>
          </a:p>
        </p:txBody>
      </p:sp>
    </p:spTree>
    <p:extLst>
      <p:ext uri="{BB962C8B-B14F-4D97-AF65-F5344CB8AC3E}">
        <p14:creationId xmlns:p14="http://schemas.microsoft.com/office/powerpoint/2010/main" val="2211829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“Analyzing Digital Propaganda and the Conflict Rhetoric: A Study on Russian Bot Driven Campaigns and Counter Narratives During the Ukraine Crisis” </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495419" y="483535"/>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400" b="1" dirty="0"/>
              <a:t>2022 Russian Ukraine Campaign</a:t>
            </a:r>
          </a:p>
        </p:txBody>
      </p:sp>
      <p:pic>
        <p:nvPicPr>
          <p:cNvPr id="6" name="Google Shape;240;p62">
            <a:extLst>
              <a:ext uri="{FF2B5EF4-FFF2-40B4-BE49-F238E27FC236}">
                <a16:creationId xmlns:a16="http://schemas.microsoft.com/office/drawing/2014/main" id="{46ED2CAE-1CCE-A04A-C06F-D9D695BA8C20}"/>
              </a:ext>
            </a:extLst>
          </p:cNvPr>
          <p:cNvPicPr preferRelativeResize="0"/>
          <p:nvPr/>
        </p:nvPicPr>
        <p:blipFill rotWithShape="1">
          <a:blip r:embed="rId5">
            <a:alphaModFix/>
          </a:blip>
          <a:srcRect/>
          <a:stretch/>
        </p:blipFill>
        <p:spPr>
          <a:xfrm>
            <a:off x="5362018" y="1341580"/>
            <a:ext cx="6497163" cy="4427502"/>
          </a:xfrm>
          <a:prstGeom prst="rect">
            <a:avLst/>
          </a:prstGeom>
          <a:noFill/>
          <a:ln>
            <a:noFill/>
          </a:ln>
        </p:spPr>
      </p:pic>
    </p:spTree>
    <p:extLst>
      <p:ext uri="{BB962C8B-B14F-4D97-AF65-F5344CB8AC3E}">
        <p14:creationId xmlns:p14="http://schemas.microsoft.com/office/powerpoint/2010/main" val="2531109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“Analyzing Digital Propaganda and the Conflict Rhetoric: A Study on Russian Bot Driven Campaigns and Counter Narratives During the Ukraine Crisis” </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pic>
        <p:nvPicPr>
          <p:cNvPr id="6" name="Google Shape;240;p62">
            <a:extLst>
              <a:ext uri="{FF2B5EF4-FFF2-40B4-BE49-F238E27FC236}">
                <a16:creationId xmlns:a16="http://schemas.microsoft.com/office/drawing/2014/main" id="{46ED2CAE-1CCE-A04A-C06F-D9D695BA8C20}"/>
              </a:ext>
            </a:extLst>
          </p:cNvPr>
          <p:cNvPicPr preferRelativeResize="0"/>
          <p:nvPr/>
        </p:nvPicPr>
        <p:blipFill rotWithShape="1">
          <a:blip r:embed="rId5">
            <a:alphaModFix/>
          </a:blip>
          <a:srcRect/>
          <a:stretch/>
        </p:blipFill>
        <p:spPr>
          <a:xfrm>
            <a:off x="5362018" y="1341580"/>
            <a:ext cx="6497163" cy="4427502"/>
          </a:xfrm>
          <a:prstGeom prst="rect">
            <a:avLst/>
          </a:prstGeom>
          <a:noFill/>
          <a:ln>
            <a:noFill/>
          </a:ln>
        </p:spPr>
      </p:pic>
      <p:sp>
        <p:nvSpPr>
          <p:cNvPr id="8" name="Google Shape;249;p63">
            <a:extLst>
              <a:ext uri="{FF2B5EF4-FFF2-40B4-BE49-F238E27FC236}">
                <a16:creationId xmlns:a16="http://schemas.microsoft.com/office/drawing/2014/main" id="{A1C95804-A6B2-FD64-2A20-8D54ACB64354}"/>
              </a:ext>
            </a:extLst>
          </p:cNvPr>
          <p:cNvSpPr/>
          <p:nvPr/>
        </p:nvSpPr>
        <p:spPr>
          <a:xfrm>
            <a:off x="6096000" y="1784881"/>
            <a:ext cx="3760470" cy="1644119"/>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 name="Google Shape;248;p63">
            <a:extLst>
              <a:ext uri="{FF2B5EF4-FFF2-40B4-BE49-F238E27FC236}">
                <a16:creationId xmlns:a16="http://schemas.microsoft.com/office/drawing/2014/main" id="{62A7C411-444A-3AE3-D55B-80E01A862613}"/>
              </a:ext>
            </a:extLst>
          </p:cNvPr>
          <p:cNvSpPr txBox="1"/>
          <p:nvPr/>
        </p:nvSpPr>
        <p:spPr>
          <a:xfrm>
            <a:off x="3803490" y="1247047"/>
            <a:ext cx="2050723" cy="2308284"/>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Pro-Ukraine users consistently perform more positive techniques</a:t>
            </a:r>
            <a:endParaRPr sz="1200" dirty="0">
              <a:latin typeface="Calibri" panose="020F0502020204030204" pitchFamily="34" charset="0"/>
              <a:cs typeface="Calibri" panose="020F0502020204030204" pitchFamily="34" charset="0"/>
            </a:endParaRPr>
          </a:p>
        </p:txBody>
      </p:sp>
      <p:sp>
        <p:nvSpPr>
          <p:cNvPr id="9" name="Google Shape;194;p56">
            <a:extLst>
              <a:ext uri="{FF2B5EF4-FFF2-40B4-BE49-F238E27FC236}">
                <a16:creationId xmlns:a16="http://schemas.microsoft.com/office/drawing/2014/main" id="{E1234230-FD6C-0D07-C8CC-32807DAA0655}"/>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12" name="Google Shape;194;p56">
            <a:extLst>
              <a:ext uri="{FF2B5EF4-FFF2-40B4-BE49-F238E27FC236}">
                <a16:creationId xmlns:a16="http://schemas.microsoft.com/office/drawing/2014/main" id="{BC3C636D-11A6-0557-DBEE-401C26E41C04}"/>
              </a:ext>
            </a:extLst>
          </p:cNvPr>
          <p:cNvSpPr txBox="1">
            <a:spLocks/>
          </p:cNvSpPr>
          <p:nvPr/>
        </p:nvSpPr>
        <p:spPr>
          <a:xfrm>
            <a:off x="5495419" y="483535"/>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400" b="1" dirty="0"/>
              <a:t>2022 Russian Ukraine Campaign</a:t>
            </a:r>
          </a:p>
        </p:txBody>
      </p:sp>
    </p:spTree>
    <p:extLst>
      <p:ext uri="{BB962C8B-B14F-4D97-AF65-F5344CB8AC3E}">
        <p14:creationId xmlns:p14="http://schemas.microsoft.com/office/powerpoint/2010/main" val="3195053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“Analyzing Digital Propaganda and the Conflict Rhetoric: A Study on Russian Bot Driven Campaigns and Counter Narratives During the Ukraine Crisis” </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pic>
        <p:nvPicPr>
          <p:cNvPr id="6" name="Google Shape;240;p62">
            <a:extLst>
              <a:ext uri="{FF2B5EF4-FFF2-40B4-BE49-F238E27FC236}">
                <a16:creationId xmlns:a16="http://schemas.microsoft.com/office/drawing/2014/main" id="{46ED2CAE-1CCE-A04A-C06F-D9D695BA8C20}"/>
              </a:ext>
            </a:extLst>
          </p:cNvPr>
          <p:cNvPicPr preferRelativeResize="0"/>
          <p:nvPr/>
        </p:nvPicPr>
        <p:blipFill rotWithShape="1">
          <a:blip r:embed="rId5">
            <a:alphaModFix/>
          </a:blip>
          <a:srcRect/>
          <a:stretch/>
        </p:blipFill>
        <p:spPr>
          <a:xfrm>
            <a:off x="5362018" y="1341580"/>
            <a:ext cx="6497163" cy="4427502"/>
          </a:xfrm>
          <a:prstGeom prst="rect">
            <a:avLst/>
          </a:prstGeom>
          <a:noFill/>
          <a:ln>
            <a:noFill/>
          </a:ln>
        </p:spPr>
      </p:pic>
      <p:sp>
        <p:nvSpPr>
          <p:cNvPr id="8" name="Google Shape;249;p63">
            <a:extLst>
              <a:ext uri="{FF2B5EF4-FFF2-40B4-BE49-F238E27FC236}">
                <a16:creationId xmlns:a16="http://schemas.microsoft.com/office/drawing/2014/main" id="{A1C95804-A6B2-FD64-2A20-8D54ACB64354}"/>
              </a:ext>
            </a:extLst>
          </p:cNvPr>
          <p:cNvSpPr/>
          <p:nvPr/>
        </p:nvSpPr>
        <p:spPr>
          <a:xfrm>
            <a:off x="6096000" y="1784881"/>
            <a:ext cx="3760470" cy="1644119"/>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248;p63">
            <a:extLst>
              <a:ext uri="{FF2B5EF4-FFF2-40B4-BE49-F238E27FC236}">
                <a16:creationId xmlns:a16="http://schemas.microsoft.com/office/drawing/2014/main" id="{3355E9DD-F8E1-4EFB-FBD6-88AD927F4BF5}"/>
              </a:ext>
            </a:extLst>
          </p:cNvPr>
          <p:cNvSpPr txBox="1"/>
          <p:nvPr/>
        </p:nvSpPr>
        <p:spPr>
          <a:xfrm>
            <a:off x="3803490" y="1247047"/>
            <a:ext cx="2050723" cy="2308284"/>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Pro-Ukraine users consistently perform more positive techniques</a:t>
            </a:r>
            <a:endParaRPr sz="1200" dirty="0">
              <a:latin typeface="Calibri" panose="020F0502020204030204" pitchFamily="34" charset="0"/>
              <a:cs typeface="Calibri" panose="020F0502020204030204" pitchFamily="34" charset="0"/>
            </a:endParaRPr>
          </a:p>
        </p:txBody>
      </p:sp>
      <p:sp>
        <p:nvSpPr>
          <p:cNvPr id="10" name="Google Shape;249;p63">
            <a:extLst>
              <a:ext uri="{FF2B5EF4-FFF2-40B4-BE49-F238E27FC236}">
                <a16:creationId xmlns:a16="http://schemas.microsoft.com/office/drawing/2014/main" id="{90930DBF-76DA-88BB-9C23-C3B0EAF9BAA8}"/>
              </a:ext>
            </a:extLst>
          </p:cNvPr>
          <p:cNvSpPr/>
          <p:nvPr/>
        </p:nvSpPr>
        <p:spPr>
          <a:xfrm>
            <a:off x="8110883" y="3872301"/>
            <a:ext cx="3760470" cy="1644119"/>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259;p64">
            <a:extLst>
              <a:ext uri="{FF2B5EF4-FFF2-40B4-BE49-F238E27FC236}">
                <a16:creationId xmlns:a16="http://schemas.microsoft.com/office/drawing/2014/main" id="{BD955DC9-1219-55A4-F18F-A4E25D3870AD}"/>
              </a:ext>
            </a:extLst>
          </p:cNvPr>
          <p:cNvSpPr txBox="1"/>
          <p:nvPr/>
        </p:nvSpPr>
        <p:spPr>
          <a:xfrm>
            <a:off x="3803490" y="3854314"/>
            <a:ext cx="2050723" cy="2308284"/>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Pro-Russian users consistently perform more negative techniques</a:t>
            </a:r>
            <a:endParaRPr sz="1200" dirty="0">
              <a:latin typeface="Calibri" panose="020F0502020204030204" pitchFamily="34" charset="0"/>
              <a:cs typeface="Calibri" panose="020F0502020204030204" pitchFamily="34" charset="0"/>
            </a:endParaRPr>
          </a:p>
        </p:txBody>
      </p:sp>
      <p:sp>
        <p:nvSpPr>
          <p:cNvPr id="12" name="Google Shape;194;p56">
            <a:extLst>
              <a:ext uri="{FF2B5EF4-FFF2-40B4-BE49-F238E27FC236}">
                <a16:creationId xmlns:a16="http://schemas.microsoft.com/office/drawing/2014/main" id="{5847FBA8-A810-DAF9-49E0-421DAF558D8E}"/>
              </a:ext>
            </a:extLst>
          </p:cNvPr>
          <p:cNvSpPr txBox="1">
            <a:spLocks/>
          </p:cNvSpPr>
          <p:nvPr/>
        </p:nvSpPr>
        <p:spPr>
          <a:xfrm>
            <a:off x="5495419" y="483535"/>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400" b="1" dirty="0"/>
              <a:t>2022 Russian Ukraine Campaign</a:t>
            </a:r>
          </a:p>
        </p:txBody>
      </p:sp>
    </p:spTree>
    <p:extLst>
      <p:ext uri="{BB962C8B-B14F-4D97-AF65-F5344CB8AC3E}">
        <p14:creationId xmlns:p14="http://schemas.microsoft.com/office/powerpoint/2010/main" val="340923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“Tiny-</a:t>
            </a:r>
            <a:r>
              <a:rPr lang="en-US" sz="1800" dirty="0" err="1"/>
              <a:t>BotBuster</a:t>
            </a:r>
            <a:r>
              <a:rPr lang="en-US" sz="1800" dirty="0"/>
              <a:t>: Identifying Automated Political Coordination in Digital Campaigns” </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Automated Coordination</a:t>
            </a:r>
          </a:p>
        </p:txBody>
      </p:sp>
      <p:pic>
        <p:nvPicPr>
          <p:cNvPr id="6" name="Google Shape;274;p66">
            <a:extLst>
              <a:ext uri="{FF2B5EF4-FFF2-40B4-BE49-F238E27FC236}">
                <a16:creationId xmlns:a16="http://schemas.microsoft.com/office/drawing/2014/main" id="{E7DC9D0E-A707-F3CF-781C-DD0F3015E7C9}"/>
              </a:ext>
            </a:extLst>
          </p:cNvPr>
          <p:cNvPicPr preferRelativeResize="0"/>
          <p:nvPr/>
        </p:nvPicPr>
        <p:blipFill rotWithShape="1">
          <a:blip r:embed="rId5">
            <a:alphaModFix/>
          </a:blip>
          <a:srcRect b="50544"/>
          <a:stretch/>
        </p:blipFill>
        <p:spPr>
          <a:xfrm>
            <a:off x="5123441" y="2513187"/>
            <a:ext cx="6679374" cy="2228379"/>
          </a:xfrm>
          <a:prstGeom prst="rect">
            <a:avLst/>
          </a:prstGeom>
          <a:noFill/>
          <a:ln>
            <a:noFill/>
          </a:ln>
        </p:spPr>
      </p:pic>
      <p:sp>
        <p:nvSpPr>
          <p:cNvPr id="8" name="Google Shape;194;p56">
            <a:extLst>
              <a:ext uri="{FF2B5EF4-FFF2-40B4-BE49-F238E27FC236}">
                <a16:creationId xmlns:a16="http://schemas.microsoft.com/office/drawing/2014/main" id="{8CAF05DD-35C7-F2A4-4E97-B0E90C44DE7A}"/>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Humans/ Red = Bots</a:t>
            </a:r>
            <a:endParaRPr lang="en-US" sz="2400" dirty="0"/>
          </a:p>
        </p:txBody>
      </p:sp>
      <p:sp>
        <p:nvSpPr>
          <p:cNvPr id="9" name="Google Shape;194;p56">
            <a:extLst>
              <a:ext uri="{FF2B5EF4-FFF2-40B4-BE49-F238E27FC236}">
                <a16:creationId xmlns:a16="http://schemas.microsoft.com/office/drawing/2014/main" id="{B9BBE4B9-94BB-858E-5401-1B09B8D36B08}"/>
              </a:ext>
            </a:extLst>
          </p:cNvPr>
          <p:cNvSpPr txBox="1">
            <a:spLocks/>
          </p:cNvSpPr>
          <p:nvPr/>
        </p:nvSpPr>
        <p:spPr>
          <a:xfrm>
            <a:off x="5888138" y="1312756"/>
            <a:ext cx="5498592"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Identifying groups of bots that coordinate</a:t>
            </a:r>
          </a:p>
        </p:txBody>
      </p:sp>
    </p:spTree>
    <p:extLst>
      <p:ext uri="{BB962C8B-B14F-4D97-AF65-F5344CB8AC3E}">
        <p14:creationId xmlns:p14="http://schemas.microsoft.com/office/powerpoint/2010/main" val="1723233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“Tiny-</a:t>
            </a:r>
            <a:r>
              <a:rPr lang="en-US" sz="1800" dirty="0" err="1"/>
              <a:t>BotBuster</a:t>
            </a:r>
            <a:r>
              <a:rPr lang="en-US" sz="1800" dirty="0"/>
              <a:t>: Identifying Automated Political Coordination in Digital Campaigns” </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2024 Indonesian Election Campaigns</a:t>
            </a:r>
          </a:p>
        </p:txBody>
      </p:sp>
      <p:sp>
        <p:nvSpPr>
          <p:cNvPr id="8" name="Google Shape;194;p56">
            <a:extLst>
              <a:ext uri="{FF2B5EF4-FFF2-40B4-BE49-F238E27FC236}">
                <a16:creationId xmlns:a16="http://schemas.microsoft.com/office/drawing/2014/main" id="{8CAF05DD-35C7-F2A4-4E97-B0E90C44DE7A}"/>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Humans/ Red = Bots</a:t>
            </a:r>
            <a:endParaRPr lang="en-US" sz="2400" dirty="0"/>
          </a:p>
        </p:txBody>
      </p:sp>
      <p:sp>
        <p:nvSpPr>
          <p:cNvPr id="9" name="Google Shape;283;p67">
            <a:extLst>
              <a:ext uri="{FF2B5EF4-FFF2-40B4-BE49-F238E27FC236}">
                <a16:creationId xmlns:a16="http://schemas.microsoft.com/office/drawing/2014/main" id="{A769F570-3F31-2F49-7C43-A34849973F76}"/>
              </a:ext>
            </a:extLst>
          </p:cNvPr>
          <p:cNvSpPr txBox="1"/>
          <p:nvPr/>
        </p:nvSpPr>
        <p:spPr>
          <a:xfrm>
            <a:off x="5631097" y="1282725"/>
            <a:ext cx="5722703" cy="707846"/>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Three Largest Political Parties have clusters of online information campaigns using bots</a:t>
            </a:r>
            <a:endParaRPr sz="2000" dirty="0">
              <a:latin typeface="Calibri" panose="020F0502020204030204" pitchFamily="34" charset="0"/>
              <a:cs typeface="Calibri" panose="020F0502020204030204" pitchFamily="34" charset="0"/>
            </a:endParaRPr>
          </a:p>
        </p:txBody>
      </p:sp>
      <p:pic>
        <p:nvPicPr>
          <p:cNvPr id="10" name="Google Shape;274;p66">
            <a:extLst>
              <a:ext uri="{FF2B5EF4-FFF2-40B4-BE49-F238E27FC236}">
                <a16:creationId xmlns:a16="http://schemas.microsoft.com/office/drawing/2014/main" id="{6D8D9607-8644-9E5C-5CAB-C27D6B001270}"/>
              </a:ext>
            </a:extLst>
          </p:cNvPr>
          <p:cNvPicPr preferRelativeResize="0"/>
          <p:nvPr/>
        </p:nvPicPr>
        <p:blipFill rotWithShape="1">
          <a:blip r:embed="rId5">
            <a:alphaModFix/>
          </a:blip>
          <a:srcRect b="50544"/>
          <a:stretch/>
        </p:blipFill>
        <p:spPr>
          <a:xfrm>
            <a:off x="5123441" y="2513187"/>
            <a:ext cx="6679374" cy="2228379"/>
          </a:xfrm>
          <a:prstGeom prst="rect">
            <a:avLst/>
          </a:prstGeom>
          <a:noFill/>
          <a:ln>
            <a:noFill/>
          </a:ln>
        </p:spPr>
      </p:pic>
    </p:spTree>
    <p:extLst>
      <p:ext uri="{BB962C8B-B14F-4D97-AF65-F5344CB8AC3E}">
        <p14:creationId xmlns:p14="http://schemas.microsoft.com/office/powerpoint/2010/main" val="180710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How</a:t>
            </a:r>
            <a:r>
              <a:rPr lang="en-US" b="1" dirty="0">
                <a:latin typeface="Open Sans" panose="020B0606030504020204" pitchFamily="34" charset="0"/>
                <a:ea typeface="Open Sans" panose="020B0606030504020204" pitchFamily="34" charset="0"/>
                <a:cs typeface="Open Sans" panose="020B0606030504020204" pitchFamily="34" charset="0"/>
              </a:rPr>
              <a:t> do we identify information campaigns?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“Tiny-</a:t>
            </a:r>
            <a:r>
              <a:rPr lang="en-US" sz="1800" dirty="0" err="1"/>
              <a:t>BotBuster</a:t>
            </a:r>
            <a:r>
              <a:rPr lang="en-US" sz="1800" dirty="0"/>
              <a:t>: Identifying Automated Political Coordination in Digital Campaigns” </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2024 Indonesian Election Campaigns</a:t>
            </a:r>
          </a:p>
        </p:txBody>
      </p:sp>
      <p:sp>
        <p:nvSpPr>
          <p:cNvPr id="8" name="Google Shape;194;p56">
            <a:extLst>
              <a:ext uri="{FF2B5EF4-FFF2-40B4-BE49-F238E27FC236}">
                <a16:creationId xmlns:a16="http://schemas.microsoft.com/office/drawing/2014/main" id="{8CAF05DD-35C7-F2A4-4E97-B0E90C44DE7A}"/>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Humans/ Red = Bots</a:t>
            </a:r>
            <a:endParaRPr lang="en-US" sz="2400" dirty="0"/>
          </a:p>
        </p:txBody>
      </p:sp>
      <p:sp>
        <p:nvSpPr>
          <p:cNvPr id="9" name="Google Shape;283;p67">
            <a:extLst>
              <a:ext uri="{FF2B5EF4-FFF2-40B4-BE49-F238E27FC236}">
                <a16:creationId xmlns:a16="http://schemas.microsoft.com/office/drawing/2014/main" id="{A769F570-3F31-2F49-7C43-A34849973F76}"/>
              </a:ext>
            </a:extLst>
          </p:cNvPr>
          <p:cNvSpPr txBox="1"/>
          <p:nvPr/>
        </p:nvSpPr>
        <p:spPr>
          <a:xfrm>
            <a:off x="5631097" y="1282725"/>
            <a:ext cx="5722703" cy="400069"/>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Largest party (PDI-P) used the most % of bots</a:t>
            </a:r>
            <a:endParaRPr lang="en-US" sz="2000" dirty="0">
              <a:latin typeface="Calibri" panose="020F0502020204030204" pitchFamily="34" charset="0"/>
              <a:cs typeface="Calibri" panose="020F0502020204030204" pitchFamily="34" charset="0"/>
            </a:endParaRPr>
          </a:p>
        </p:txBody>
      </p:sp>
      <p:pic>
        <p:nvPicPr>
          <p:cNvPr id="10" name="Google Shape;274;p66">
            <a:extLst>
              <a:ext uri="{FF2B5EF4-FFF2-40B4-BE49-F238E27FC236}">
                <a16:creationId xmlns:a16="http://schemas.microsoft.com/office/drawing/2014/main" id="{F20A6F53-49BB-633D-DE6D-520B90B2E91C}"/>
              </a:ext>
            </a:extLst>
          </p:cNvPr>
          <p:cNvPicPr preferRelativeResize="0"/>
          <p:nvPr/>
        </p:nvPicPr>
        <p:blipFill rotWithShape="1">
          <a:blip r:embed="rId5">
            <a:alphaModFix/>
          </a:blip>
          <a:srcRect b="50544"/>
          <a:stretch/>
        </p:blipFill>
        <p:spPr>
          <a:xfrm>
            <a:off x="5123441" y="2513187"/>
            <a:ext cx="6679374" cy="2228379"/>
          </a:xfrm>
          <a:prstGeom prst="rect">
            <a:avLst/>
          </a:prstGeom>
          <a:noFill/>
          <a:ln>
            <a:noFill/>
          </a:ln>
        </p:spPr>
      </p:pic>
    </p:spTree>
    <p:extLst>
      <p:ext uri="{BB962C8B-B14F-4D97-AF65-F5344CB8AC3E}">
        <p14:creationId xmlns:p14="http://schemas.microsoft.com/office/powerpoint/2010/main" val="1305191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C22B9B-A839-8292-A410-6AEBB2F64542}"/>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Influencing People</a:t>
            </a:r>
          </a:p>
        </p:txBody>
      </p:sp>
      <p:sp>
        <p:nvSpPr>
          <p:cNvPr id="4" name="Slide Number Placeholder 3">
            <a:extLst>
              <a:ext uri="{FF2B5EF4-FFF2-40B4-BE49-F238E27FC236}">
                <a16:creationId xmlns:a16="http://schemas.microsoft.com/office/drawing/2014/main" id="{DA170D4B-883A-FAEF-E227-F7BA514343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2050" name="Picture 2" descr="Commercial Advertising on Bus Contracting Model Buses | Land Transport Guru">
            <a:extLst>
              <a:ext uri="{FF2B5EF4-FFF2-40B4-BE49-F238E27FC236}">
                <a16:creationId xmlns:a16="http://schemas.microsoft.com/office/drawing/2014/main" id="{1CBC0984-1496-8370-EDB4-7F4052B49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62" y="2002421"/>
            <a:ext cx="5008727" cy="333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639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WHO</a:t>
            </a:r>
            <a:r>
              <a:rPr lang="en-US" b="1" dirty="0">
                <a:latin typeface="Open Sans" panose="020B0606030504020204" pitchFamily="34" charset="0"/>
                <a:ea typeface="Open Sans" panose="020B0606030504020204" pitchFamily="34" charset="0"/>
                <a:cs typeface="Open Sans" panose="020B0606030504020204" pitchFamily="34" charset="0"/>
              </a:rPr>
              <a:t> is manipulating information?</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0711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WHO</a:t>
            </a:r>
            <a:r>
              <a:rPr lang="en-US" b="1" dirty="0">
                <a:latin typeface="Open Sans" panose="020B0606030504020204" pitchFamily="34" charset="0"/>
                <a:ea typeface="Open Sans" panose="020B0606030504020204" pitchFamily="34" charset="0"/>
                <a:cs typeface="Open Sans" panose="020B0606030504020204" pitchFamily="34" charset="0"/>
              </a:rPr>
              <a:t> is manipulating information?</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4948896"/>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“An Exploratory Analysis of COVID bot and human disinformation dissemination from the Disinformation Dozen on Telegram” Journal of Computational Social Science</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COVID disinformation on Telegram</a:t>
            </a:r>
          </a:p>
        </p:txBody>
      </p:sp>
      <p:sp>
        <p:nvSpPr>
          <p:cNvPr id="8" name="Google Shape;194;p56">
            <a:extLst>
              <a:ext uri="{FF2B5EF4-FFF2-40B4-BE49-F238E27FC236}">
                <a16:creationId xmlns:a16="http://schemas.microsoft.com/office/drawing/2014/main" id="{8CAF05DD-35C7-F2A4-4E97-B0E90C44DE7A}"/>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Humans/ Red = Bots</a:t>
            </a:r>
            <a:endParaRPr lang="en-US" sz="2400" dirty="0"/>
          </a:p>
        </p:txBody>
      </p:sp>
      <p:pic>
        <p:nvPicPr>
          <p:cNvPr id="6" name="Google Shape;363;p77">
            <a:extLst>
              <a:ext uri="{FF2B5EF4-FFF2-40B4-BE49-F238E27FC236}">
                <a16:creationId xmlns:a16="http://schemas.microsoft.com/office/drawing/2014/main" id="{F05595D2-2BB3-D06F-C06F-6873E1271C50}"/>
              </a:ext>
            </a:extLst>
          </p:cNvPr>
          <p:cNvPicPr preferRelativeResize="0"/>
          <p:nvPr/>
        </p:nvPicPr>
        <p:blipFill rotWithShape="1">
          <a:blip r:embed="rId5">
            <a:alphaModFix/>
          </a:blip>
          <a:srcRect/>
          <a:stretch/>
        </p:blipFill>
        <p:spPr>
          <a:xfrm>
            <a:off x="5156651" y="1712663"/>
            <a:ext cx="6714702" cy="3550743"/>
          </a:xfrm>
          <a:prstGeom prst="rect">
            <a:avLst/>
          </a:prstGeom>
          <a:noFill/>
          <a:ln>
            <a:noFill/>
          </a:ln>
        </p:spPr>
      </p:pic>
    </p:spTree>
    <p:extLst>
      <p:ext uri="{BB962C8B-B14F-4D97-AF65-F5344CB8AC3E}">
        <p14:creationId xmlns:p14="http://schemas.microsoft.com/office/powerpoint/2010/main" val="4137965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WHO</a:t>
            </a:r>
            <a:r>
              <a:rPr lang="en-US" b="1" dirty="0">
                <a:latin typeface="Open Sans" panose="020B0606030504020204" pitchFamily="34" charset="0"/>
                <a:ea typeface="Open Sans" panose="020B0606030504020204" pitchFamily="34" charset="0"/>
                <a:cs typeface="Open Sans" panose="020B0606030504020204" pitchFamily="34" charset="0"/>
              </a:rPr>
              <a:t> is manipulating information?</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4948896"/>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“An Exploratory Analysis of COVID bot and human disinformation dissemination from the Disinformation Dozen on Telegram” Journal of Computational Social Science</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COVID disinformation on Telegram</a:t>
            </a:r>
          </a:p>
        </p:txBody>
      </p:sp>
      <p:sp>
        <p:nvSpPr>
          <p:cNvPr id="8" name="Google Shape;194;p56">
            <a:extLst>
              <a:ext uri="{FF2B5EF4-FFF2-40B4-BE49-F238E27FC236}">
                <a16:creationId xmlns:a16="http://schemas.microsoft.com/office/drawing/2014/main" id="{8CAF05DD-35C7-F2A4-4E97-B0E90C44DE7A}"/>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Humans/ Red = Bots</a:t>
            </a:r>
            <a:endParaRPr lang="en-US" sz="2400" dirty="0"/>
          </a:p>
        </p:txBody>
      </p:sp>
      <p:pic>
        <p:nvPicPr>
          <p:cNvPr id="6" name="Google Shape;363;p77">
            <a:extLst>
              <a:ext uri="{FF2B5EF4-FFF2-40B4-BE49-F238E27FC236}">
                <a16:creationId xmlns:a16="http://schemas.microsoft.com/office/drawing/2014/main" id="{F05595D2-2BB3-D06F-C06F-6873E1271C50}"/>
              </a:ext>
            </a:extLst>
          </p:cNvPr>
          <p:cNvPicPr preferRelativeResize="0"/>
          <p:nvPr/>
        </p:nvPicPr>
        <p:blipFill rotWithShape="1">
          <a:blip r:embed="rId5">
            <a:alphaModFix/>
          </a:blip>
          <a:srcRect/>
          <a:stretch/>
        </p:blipFill>
        <p:spPr>
          <a:xfrm>
            <a:off x="5156651" y="1712663"/>
            <a:ext cx="6714702" cy="3550743"/>
          </a:xfrm>
          <a:prstGeom prst="rect">
            <a:avLst/>
          </a:prstGeom>
          <a:noFill/>
          <a:ln>
            <a:noFill/>
          </a:ln>
        </p:spPr>
      </p:pic>
      <p:sp>
        <p:nvSpPr>
          <p:cNvPr id="9" name="Google Shape;283;p67">
            <a:extLst>
              <a:ext uri="{FF2B5EF4-FFF2-40B4-BE49-F238E27FC236}">
                <a16:creationId xmlns:a16="http://schemas.microsoft.com/office/drawing/2014/main" id="{A769F570-3F31-2F49-7C43-A34849973F76}"/>
              </a:ext>
            </a:extLst>
          </p:cNvPr>
          <p:cNvSpPr txBox="1"/>
          <p:nvPr/>
        </p:nvSpPr>
        <p:spPr>
          <a:xfrm>
            <a:off x="5631097" y="1282725"/>
            <a:ext cx="5722703" cy="707846"/>
          </a:xfrm>
          <a:prstGeom prst="rect">
            <a:avLst/>
          </a:prstGeom>
          <a:solidFill>
            <a:srgbClr val="FFF2CC"/>
          </a:solidFill>
          <a:ln>
            <a:noFill/>
          </a:ln>
        </p:spPr>
        <p:txBody>
          <a:bodyPr spcFirstLastPara="1" wrap="square" lIns="91425" tIns="45700" rIns="91425" bIns="45700" anchor="t" anchorCtr="0">
            <a:spAutoFit/>
          </a:bodyPr>
          <a:lstStyle/>
          <a:p>
            <a:pPr marL="114300" indent="0">
              <a:buFont typeface="Arial"/>
              <a:buNone/>
            </a:pPr>
            <a:r>
              <a:rPr lang="en-US" sz="2000" dirty="0">
                <a:solidFill>
                  <a:schemeClr val="tx1"/>
                </a:solidFill>
                <a:latin typeface="Calibri" panose="020F0502020204030204" pitchFamily="34" charset="0"/>
                <a:cs typeface="Calibri" panose="020F0502020204030204" pitchFamily="34" charset="0"/>
              </a:rPr>
              <a:t>Bots keep conversation alive (replies)</a:t>
            </a:r>
          </a:p>
          <a:p>
            <a:pPr marL="114300" indent="0">
              <a:buFont typeface="Arial"/>
              <a:buNone/>
            </a:pPr>
            <a:r>
              <a:rPr lang="en-US" sz="2000" dirty="0">
                <a:solidFill>
                  <a:schemeClr val="tx1"/>
                </a:solidFill>
                <a:latin typeface="Calibri" panose="020F0502020204030204" pitchFamily="34" charset="0"/>
                <a:cs typeface="Calibri" panose="020F0502020204030204" pitchFamily="34" charset="0"/>
              </a:rPr>
              <a:t>Humans create and spread narratives (forwards)</a:t>
            </a:r>
          </a:p>
        </p:txBody>
      </p:sp>
    </p:spTree>
    <p:extLst>
      <p:ext uri="{BB962C8B-B14F-4D97-AF65-F5344CB8AC3E}">
        <p14:creationId xmlns:p14="http://schemas.microsoft.com/office/powerpoint/2010/main" val="1460828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WHO</a:t>
            </a:r>
            <a:r>
              <a:rPr lang="en-US" b="1" dirty="0">
                <a:latin typeface="Open Sans" panose="020B0606030504020204" pitchFamily="34" charset="0"/>
                <a:ea typeface="Open Sans" panose="020B0606030504020204" pitchFamily="34" charset="0"/>
                <a:cs typeface="Open Sans" panose="020B0606030504020204" pitchFamily="34" charset="0"/>
              </a:rPr>
              <a:t> is manipulating information?</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4948896"/>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“Active, Aggressive but to No Avail: Characterizing Bot Activity during the 2020 Singaporean Elections” Computational and Mathematical Organization Theory</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2020 Singapore Elections</a:t>
            </a:r>
          </a:p>
        </p:txBody>
      </p:sp>
      <p:sp>
        <p:nvSpPr>
          <p:cNvPr id="8" name="Google Shape;194;p56">
            <a:extLst>
              <a:ext uri="{FF2B5EF4-FFF2-40B4-BE49-F238E27FC236}">
                <a16:creationId xmlns:a16="http://schemas.microsoft.com/office/drawing/2014/main" id="{8CAF05DD-35C7-F2A4-4E97-B0E90C44DE7A}"/>
              </a:ext>
            </a:extLst>
          </p:cNvPr>
          <p:cNvSpPr txBox="1">
            <a:spLocks/>
          </p:cNvSpPr>
          <p:nvPr/>
        </p:nvSpPr>
        <p:spPr>
          <a:xfrm>
            <a:off x="5229766" y="5773074"/>
            <a:ext cx="6230359" cy="5832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Green = Humans/ Red = Bots</a:t>
            </a:r>
            <a:endParaRPr lang="en-US" sz="2400" dirty="0"/>
          </a:p>
        </p:txBody>
      </p:sp>
      <p:pic>
        <p:nvPicPr>
          <p:cNvPr id="26626" name="Picture 2" descr="figure 1">
            <a:extLst>
              <a:ext uri="{FF2B5EF4-FFF2-40B4-BE49-F238E27FC236}">
                <a16:creationId xmlns:a16="http://schemas.microsoft.com/office/drawing/2014/main" id="{AC7D6AB0-AB16-99B7-8971-86843F152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623" y="1226841"/>
            <a:ext cx="4451954" cy="456285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83;p67">
            <a:extLst>
              <a:ext uri="{FF2B5EF4-FFF2-40B4-BE49-F238E27FC236}">
                <a16:creationId xmlns:a16="http://schemas.microsoft.com/office/drawing/2014/main" id="{A769F570-3F31-2F49-7C43-A34849973F76}"/>
              </a:ext>
            </a:extLst>
          </p:cNvPr>
          <p:cNvSpPr txBox="1"/>
          <p:nvPr/>
        </p:nvSpPr>
        <p:spPr>
          <a:xfrm>
            <a:off x="5631097" y="1282725"/>
            <a:ext cx="5722703" cy="400069"/>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Bots are embedded in conversation</a:t>
            </a:r>
          </a:p>
        </p:txBody>
      </p:sp>
    </p:spTree>
    <p:extLst>
      <p:ext uri="{BB962C8B-B14F-4D97-AF65-F5344CB8AC3E}">
        <p14:creationId xmlns:p14="http://schemas.microsoft.com/office/powerpoint/2010/main" val="3958723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WHAT</a:t>
            </a:r>
            <a:r>
              <a:rPr lang="en-US" b="1" dirty="0">
                <a:latin typeface="Open Sans" panose="020B0606030504020204" pitchFamily="34" charset="0"/>
                <a:ea typeface="Open Sans" panose="020B0606030504020204" pitchFamily="34" charset="0"/>
                <a:cs typeface="Open Sans" panose="020B0606030504020204" pitchFamily="34" charset="0"/>
              </a:rPr>
              <a:t> narratives are being spread?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Tree>
    <p:extLst>
      <p:ext uri="{BB962C8B-B14F-4D97-AF65-F5344CB8AC3E}">
        <p14:creationId xmlns:p14="http://schemas.microsoft.com/office/powerpoint/2010/main" val="4207794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WHAT</a:t>
            </a:r>
            <a:r>
              <a:rPr lang="en-US" b="1" dirty="0">
                <a:latin typeface="Open Sans" panose="020B0606030504020204" pitchFamily="34" charset="0"/>
                <a:ea typeface="Open Sans" panose="020B0606030504020204" pitchFamily="34" charset="0"/>
                <a:cs typeface="Open Sans" panose="020B0606030504020204" pitchFamily="34" charset="0"/>
              </a:rPr>
              <a:t> narratives are being spread?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4948896"/>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“Deflating the Chinese Balloon: Types of Twitter Bots in the US-China balloon incident” EPJ Data Science</a:t>
            </a:r>
            <a:br>
              <a:rPr lang="en-US" sz="1800" dirty="0"/>
            </a:br>
            <a:endParaRPr lang="en-US" sz="1800" dirty="0"/>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2023 US-China Balloon Incident</a:t>
            </a:r>
          </a:p>
        </p:txBody>
      </p:sp>
      <p:pic>
        <p:nvPicPr>
          <p:cNvPr id="6" name="Google Shape;316;p71">
            <a:extLst>
              <a:ext uri="{FF2B5EF4-FFF2-40B4-BE49-F238E27FC236}">
                <a16:creationId xmlns:a16="http://schemas.microsoft.com/office/drawing/2014/main" id="{F15BF7E4-B3C1-784B-278C-E29413A5ADE3}"/>
              </a:ext>
            </a:extLst>
          </p:cNvPr>
          <p:cNvPicPr preferRelativeResize="0"/>
          <p:nvPr/>
        </p:nvPicPr>
        <p:blipFill rotWithShape="1">
          <a:blip r:embed="rId5">
            <a:alphaModFix/>
          </a:blip>
          <a:srcRect/>
          <a:stretch/>
        </p:blipFill>
        <p:spPr>
          <a:xfrm>
            <a:off x="5667881" y="1482759"/>
            <a:ext cx="5446278" cy="4814629"/>
          </a:xfrm>
          <a:prstGeom prst="rect">
            <a:avLst/>
          </a:prstGeom>
          <a:noFill/>
          <a:ln>
            <a:noFill/>
          </a:ln>
        </p:spPr>
      </p:pic>
      <p:sp>
        <p:nvSpPr>
          <p:cNvPr id="8" name="Google Shape;283;p67">
            <a:extLst>
              <a:ext uri="{FF2B5EF4-FFF2-40B4-BE49-F238E27FC236}">
                <a16:creationId xmlns:a16="http://schemas.microsoft.com/office/drawing/2014/main" id="{496012D1-F9FF-2AE3-0DAF-9E5D97D3E935}"/>
              </a:ext>
            </a:extLst>
          </p:cNvPr>
          <p:cNvSpPr txBox="1"/>
          <p:nvPr/>
        </p:nvSpPr>
        <p:spPr>
          <a:xfrm>
            <a:off x="5631097" y="1282725"/>
            <a:ext cx="5722703" cy="400069"/>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Bots exaggerate narratives spread by humans</a:t>
            </a:r>
          </a:p>
        </p:txBody>
      </p:sp>
    </p:spTree>
    <p:extLst>
      <p:ext uri="{BB962C8B-B14F-4D97-AF65-F5344CB8AC3E}">
        <p14:creationId xmlns:p14="http://schemas.microsoft.com/office/powerpoint/2010/main" val="940923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WHAT</a:t>
            </a:r>
            <a:r>
              <a:rPr lang="en-US" b="1" dirty="0">
                <a:latin typeface="Open Sans" panose="020B0606030504020204" pitchFamily="34" charset="0"/>
                <a:ea typeface="Open Sans" panose="020B0606030504020204" pitchFamily="34" charset="0"/>
                <a:cs typeface="Open Sans" panose="020B0606030504020204" pitchFamily="34" charset="0"/>
              </a:rPr>
              <a:t> narratives are being spread?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194;p56">
            <a:extLst>
              <a:ext uri="{FF2B5EF4-FFF2-40B4-BE49-F238E27FC236}">
                <a16:creationId xmlns:a16="http://schemas.microsoft.com/office/drawing/2014/main" id="{0E34B4C4-19E4-4EF7-7C5D-E8DA086E3DCE}"/>
              </a:ext>
            </a:extLst>
          </p:cNvPr>
          <p:cNvSpPr txBox="1">
            <a:spLocks/>
          </p:cNvSpPr>
          <p:nvPr/>
        </p:nvSpPr>
        <p:spPr>
          <a:xfrm>
            <a:off x="160322" y="4948896"/>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“Active, Aggressive but to No Avail: Characterizing Bot Activity during the 2020 Singaporean Elections” Computational and Mathematical Organization Theory</a:t>
            </a: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2020 Singapore Elections</a:t>
            </a:r>
          </a:p>
        </p:txBody>
      </p:sp>
      <p:pic>
        <p:nvPicPr>
          <p:cNvPr id="31746" name="Picture 2" descr="figure 5">
            <a:extLst>
              <a:ext uri="{FF2B5EF4-FFF2-40B4-BE49-F238E27FC236}">
                <a16:creationId xmlns:a16="http://schemas.microsoft.com/office/drawing/2014/main" id="{B7691887-39A1-02CA-24F9-1C7132A35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9593" y="1621081"/>
            <a:ext cx="7031760" cy="377764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83;p67">
            <a:extLst>
              <a:ext uri="{FF2B5EF4-FFF2-40B4-BE49-F238E27FC236}">
                <a16:creationId xmlns:a16="http://schemas.microsoft.com/office/drawing/2014/main" id="{496012D1-F9FF-2AE3-0DAF-9E5D97D3E935}"/>
              </a:ext>
            </a:extLst>
          </p:cNvPr>
          <p:cNvSpPr txBox="1"/>
          <p:nvPr/>
        </p:nvSpPr>
        <p:spPr>
          <a:xfrm>
            <a:off x="5631097" y="1282725"/>
            <a:ext cx="5722703" cy="400069"/>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Bots Call for Action</a:t>
            </a:r>
          </a:p>
        </p:txBody>
      </p:sp>
    </p:spTree>
    <p:extLst>
      <p:ext uri="{BB962C8B-B14F-4D97-AF65-F5344CB8AC3E}">
        <p14:creationId xmlns:p14="http://schemas.microsoft.com/office/powerpoint/2010/main" val="4122557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WHEN</a:t>
            </a:r>
            <a:r>
              <a:rPr lang="en-US" b="1" dirty="0">
                <a:latin typeface="Open Sans" panose="020B0606030504020204" pitchFamily="34" charset="0"/>
                <a:ea typeface="Open Sans" panose="020B0606030504020204" pitchFamily="34" charset="0"/>
                <a:cs typeface="Open Sans" panose="020B0606030504020204" pitchFamily="34" charset="0"/>
              </a:rPr>
              <a:t> are narratives spread?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Tree>
    <p:extLst>
      <p:ext uri="{BB962C8B-B14F-4D97-AF65-F5344CB8AC3E}">
        <p14:creationId xmlns:p14="http://schemas.microsoft.com/office/powerpoint/2010/main" val="3388218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WHEN</a:t>
            </a:r>
            <a:r>
              <a:rPr lang="en-US" b="1" dirty="0">
                <a:latin typeface="Open Sans" panose="020B0606030504020204" pitchFamily="34" charset="0"/>
                <a:ea typeface="Open Sans" panose="020B0606030504020204" pitchFamily="34" charset="0"/>
                <a:cs typeface="Open Sans" panose="020B0606030504020204" pitchFamily="34" charset="0"/>
              </a:rPr>
              <a:t> are narratives spread?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2022 Russia Invasion of Ukraine</a:t>
            </a:r>
          </a:p>
        </p:txBody>
      </p:sp>
      <p:pic>
        <p:nvPicPr>
          <p:cNvPr id="11" name="Google Shape;475;p91">
            <a:extLst>
              <a:ext uri="{FF2B5EF4-FFF2-40B4-BE49-F238E27FC236}">
                <a16:creationId xmlns:a16="http://schemas.microsoft.com/office/drawing/2014/main" id="{B521F630-2DE8-10C0-7101-9EEA0E6E55C3}"/>
              </a:ext>
            </a:extLst>
          </p:cNvPr>
          <p:cNvPicPr preferRelativeResize="0"/>
          <p:nvPr/>
        </p:nvPicPr>
        <p:blipFill rotWithShape="1">
          <a:blip r:embed="rId5">
            <a:alphaModFix/>
          </a:blip>
          <a:srcRect/>
          <a:stretch/>
        </p:blipFill>
        <p:spPr>
          <a:xfrm>
            <a:off x="5781675" y="1671674"/>
            <a:ext cx="5657850" cy="4469226"/>
          </a:xfrm>
          <a:prstGeom prst="rect">
            <a:avLst/>
          </a:prstGeom>
          <a:noFill/>
          <a:ln>
            <a:noFill/>
          </a:ln>
        </p:spPr>
      </p:pic>
      <p:sp>
        <p:nvSpPr>
          <p:cNvPr id="12" name="Google Shape;476;p91">
            <a:extLst>
              <a:ext uri="{FF2B5EF4-FFF2-40B4-BE49-F238E27FC236}">
                <a16:creationId xmlns:a16="http://schemas.microsoft.com/office/drawing/2014/main" id="{709A05B4-D867-B402-6107-FF98EDE944F3}"/>
              </a:ext>
            </a:extLst>
          </p:cNvPr>
          <p:cNvSpPr txBox="1"/>
          <p:nvPr/>
        </p:nvSpPr>
        <p:spPr>
          <a:xfrm>
            <a:off x="5123440" y="1199935"/>
            <a:ext cx="6826699" cy="707846"/>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Spikes in tweet volume during key points of the invasion</a:t>
            </a:r>
          </a:p>
          <a:p>
            <a:pPr algn="ctr"/>
            <a:r>
              <a:rPr lang="en-US" sz="2000" b="0" i="0" u="none" strike="noStrike" cap="none" dirty="0">
                <a:solidFill>
                  <a:srgbClr val="000000"/>
                </a:solidFill>
                <a:latin typeface="Calibri" panose="020F0502020204030204" pitchFamily="34" charset="0"/>
                <a:cs typeface="Calibri" panose="020F0502020204030204" pitchFamily="34" charset="0"/>
                <a:sym typeface="Arial"/>
              </a:rPr>
              <a:t>In between key points, the bots maintain activity at lower rate</a:t>
            </a:r>
            <a:endParaRPr lang="en-US" sz="2000" dirty="0">
              <a:latin typeface="Calibri" panose="020F0502020204030204" pitchFamily="34" charset="0"/>
              <a:cs typeface="Calibri" panose="020F0502020204030204" pitchFamily="34" charset="0"/>
            </a:endParaRPr>
          </a:p>
        </p:txBody>
      </p:sp>
      <p:sp>
        <p:nvSpPr>
          <p:cNvPr id="14" name="Google Shape;194;p56">
            <a:extLst>
              <a:ext uri="{FF2B5EF4-FFF2-40B4-BE49-F238E27FC236}">
                <a16:creationId xmlns:a16="http://schemas.microsoft.com/office/drawing/2014/main" id="{F66EB4AC-65DA-BBAA-26BF-D35F504B7331}"/>
              </a:ext>
            </a:extLst>
          </p:cNvPr>
          <p:cNvSpPr txBox="1">
            <a:spLocks/>
          </p:cNvSpPr>
          <p:nvPr/>
        </p:nvSpPr>
        <p:spPr>
          <a:xfrm>
            <a:off x="160322" y="5073119"/>
            <a:ext cx="4187558" cy="1648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800" dirty="0"/>
              <a:t>“Analyzing Digital Propaganda and the Conflict Rhetoric: A Study on Russian Bot Driven Campaigns and Counter Narratives During the Ukraine Crisis” </a:t>
            </a:r>
            <a:br>
              <a:rPr lang="en-US" sz="1800" dirty="0"/>
            </a:br>
            <a:endParaRPr lang="en-US" sz="1800" dirty="0"/>
          </a:p>
        </p:txBody>
      </p:sp>
    </p:spTree>
    <p:extLst>
      <p:ext uri="{BB962C8B-B14F-4D97-AF65-F5344CB8AC3E}">
        <p14:creationId xmlns:p14="http://schemas.microsoft.com/office/powerpoint/2010/main" val="2141986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WHEN</a:t>
            </a:r>
            <a:r>
              <a:rPr lang="en-US" b="1" dirty="0">
                <a:latin typeface="Open Sans" panose="020B0606030504020204" pitchFamily="34" charset="0"/>
                <a:ea typeface="Open Sans" panose="020B0606030504020204" pitchFamily="34" charset="0"/>
                <a:cs typeface="Open Sans" panose="020B0606030504020204" pitchFamily="34" charset="0"/>
              </a:rPr>
              <a:t> are narratives spread?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2021 Indonesian Discourse</a:t>
            </a:r>
          </a:p>
        </p:txBody>
      </p:sp>
      <p:pic>
        <p:nvPicPr>
          <p:cNvPr id="11" name="Picture 10" descr="A graph of a diagram&#10;&#10;Description automatically generated with medium confidence">
            <a:extLst>
              <a:ext uri="{FF2B5EF4-FFF2-40B4-BE49-F238E27FC236}">
                <a16:creationId xmlns:a16="http://schemas.microsoft.com/office/drawing/2014/main" id="{C81634CC-4D8A-F5A3-B323-06815BFE0BF9}"/>
              </a:ext>
            </a:extLst>
          </p:cNvPr>
          <p:cNvPicPr>
            <a:picLocks noChangeAspect="1"/>
          </p:cNvPicPr>
          <p:nvPr/>
        </p:nvPicPr>
        <p:blipFill>
          <a:blip r:embed="rId5"/>
          <a:stretch>
            <a:fillRect/>
          </a:stretch>
        </p:blipFill>
        <p:spPr>
          <a:xfrm>
            <a:off x="5002635" y="1896530"/>
            <a:ext cx="6503565" cy="4444262"/>
          </a:xfrm>
          <a:prstGeom prst="rect">
            <a:avLst/>
          </a:prstGeom>
        </p:spPr>
      </p:pic>
      <p:sp>
        <p:nvSpPr>
          <p:cNvPr id="8" name="Google Shape;194;p56">
            <a:extLst>
              <a:ext uri="{FF2B5EF4-FFF2-40B4-BE49-F238E27FC236}">
                <a16:creationId xmlns:a16="http://schemas.microsoft.com/office/drawing/2014/main" id="{2587E05D-DF0F-AF4E-AA35-E178FA5501D2}"/>
              </a:ext>
            </a:extLst>
          </p:cNvPr>
          <p:cNvSpPr txBox="1">
            <a:spLocks/>
          </p:cNvSpPr>
          <p:nvPr/>
        </p:nvSpPr>
        <p:spPr>
          <a:xfrm>
            <a:off x="320647" y="5073119"/>
            <a:ext cx="4187558"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“From curious hashtags to polarized effect: profiling coordinated actions in Indonesian twitter discourse” </a:t>
            </a:r>
            <a:br>
              <a:rPr lang="en-US" sz="2000" dirty="0"/>
            </a:br>
            <a:r>
              <a:rPr lang="en-US" sz="2000" dirty="0"/>
              <a:t>Social Network Analysis and Mining</a:t>
            </a:r>
          </a:p>
        </p:txBody>
      </p:sp>
      <p:sp>
        <p:nvSpPr>
          <p:cNvPr id="12" name="Google Shape;452;p88">
            <a:extLst>
              <a:ext uri="{FF2B5EF4-FFF2-40B4-BE49-F238E27FC236}">
                <a16:creationId xmlns:a16="http://schemas.microsoft.com/office/drawing/2014/main" id="{6168DA53-940F-B6E2-5AAB-B62D6BF7DA0B}"/>
              </a:ext>
            </a:extLst>
          </p:cNvPr>
          <p:cNvSpPr txBox="1"/>
          <p:nvPr/>
        </p:nvSpPr>
        <p:spPr>
          <a:xfrm>
            <a:off x="5546326" y="1173126"/>
            <a:ext cx="5807473" cy="707846"/>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Spikes in tweet volumes by bot accounts on the days of key announcements</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5920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C22B9B-A839-8292-A410-6AEBB2F64542}"/>
              </a:ext>
            </a:extLst>
          </p:cNvPr>
          <p:cNvSpPr>
            <a:spLocks noGrp="1"/>
          </p:cNvSpPr>
          <p:nvPr>
            <p:ph type="title"/>
          </p:nvPr>
        </p:nvSpPr>
        <p:spPr/>
        <p:txBody>
          <a:bodyPr/>
          <a:lstStyle/>
          <a:p>
            <a:r>
              <a:rPr lang="en-US" dirty="0"/>
              <a:t>Influencing People</a:t>
            </a:r>
          </a:p>
        </p:txBody>
      </p:sp>
      <p:sp>
        <p:nvSpPr>
          <p:cNvPr id="4" name="Slide Number Placeholder 3">
            <a:extLst>
              <a:ext uri="{FF2B5EF4-FFF2-40B4-BE49-F238E27FC236}">
                <a16:creationId xmlns:a16="http://schemas.microsoft.com/office/drawing/2014/main" id="{DA170D4B-883A-FAEF-E227-F7BA514343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2050" name="Picture 2" descr="Commercial Advertising on Bus Contracting Model Buses | Land Transport Guru">
            <a:extLst>
              <a:ext uri="{FF2B5EF4-FFF2-40B4-BE49-F238E27FC236}">
                <a16:creationId xmlns:a16="http://schemas.microsoft.com/office/drawing/2014/main" id="{1CBC0984-1496-8370-EDB4-7F4052B49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62" y="2002421"/>
            <a:ext cx="5008727" cy="33381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social media post&#10;&#10;Description automatically generated">
            <a:extLst>
              <a:ext uri="{FF2B5EF4-FFF2-40B4-BE49-F238E27FC236}">
                <a16:creationId xmlns:a16="http://schemas.microsoft.com/office/drawing/2014/main" id="{5D0FE536-1C4D-AA8A-BB24-23AF70558BCA}"/>
              </a:ext>
            </a:extLst>
          </p:cNvPr>
          <p:cNvPicPr>
            <a:picLocks noChangeAspect="1"/>
          </p:cNvPicPr>
          <p:nvPr/>
        </p:nvPicPr>
        <p:blipFill>
          <a:blip r:embed="rId4"/>
          <a:stretch>
            <a:fillRect/>
          </a:stretch>
        </p:blipFill>
        <p:spPr>
          <a:xfrm>
            <a:off x="6184751" y="1174984"/>
            <a:ext cx="5389933" cy="4570912"/>
          </a:xfrm>
          <a:prstGeom prst="rect">
            <a:avLst/>
          </a:prstGeom>
        </p:spPr>
      </p:pic>
    </p:spTree>
    <p:extLst>
      <p:ext uri="{BB962C8B-B14F-4D97-AF65-F5344CB8AC3E}">
        <p14:creationId xmlns:p14="http://schemas.microsoft.com/office/powerpoint/2010/main" val="3083295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WHERE</a:t>
            </a:r>
            <a:r>
              <a:rPr lang="en-US" b="1" dirty="0">
                <a:latin typeface="Open Sans" panose="020B0606030504020204" pitchFamily="34" charset="0"/>
                <a:ea typeface="Open Sans" panose="020B0606030504020204" pitchFamily="34" charset="0"/>
                <a:cs typeface="Open Sans" panose="020B0606030504020204" pitchFamily="34" charset="0"/>
              </a:rPr>
              <a:t> are narratives targeting?</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Tree>
    <p:extLst>
      <p:ext uri="{BB962C8B-B14F-4D97-AF65-F5344CB8AC3E}">
        <p14:creationId xmlns:p14="http://schemas.microsoft.com/office/powerpoint/2010/main" val="1441980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WHERE</a:t>
            </a:r>
            <a:r>
              <a:rPr lang="en-US" b="1" dirty="0">
                <a:latin typeface="Open Sans" panose="020B0606030504020204" pitchFamily="34" charset="0"/>
                <a:ea typeface="Open Sans" panose="020B0606030504020204" pitchFamily="34" charset="0"/>
                <a:cs typeface="Open Sans" panose="020B0606030504020204" pitchFamily="34" charset="0"/>
              </a:rPr>
              <a:t> are narratives targeting?</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map of the world with different colored countries/regions&#10;&#10;Description automatically generated">
            <a:extLst>
              <a:ext uri="{FF2B5EF4-FFF2-40B4-BE49-F238E27FC236}">
                <a16:creationId xmlns:a16="http://schemas.microsoft.com/office/drawing/2014/main" id="{2A93CEEE-9A90-C201-418A-28DAFD8838A2}"/>
              </a:ext>
            </a:extLst>
          </p:cNvPr>
          <p:cNvPicPr>
            <a:picLocks noChangeAspect="1"/>
          </p:cNvPicPr>
          <p:nvPr/>
        </p:nvPicPr>
        <p:blipFill>
          <a:blip r:embed="rId5"/>
          <a:stretch>
            <a:fillRect/>
          </a:stretch>
        </p:blipFill>
        <p:spPr>
          <a:xfrm>
            <a:off x="5025756" y="1699634"/>
            <a:ext cx="6845597" cy="4464842"/>
          </a:xfrm>
          <a:prstGeom prst="rect">
            <a:avLst/>
          </a:prstGeom>
        </p:spPr>
      </p:pic>
      <p:sp>
        <p:nvSpPr>
          <p:cNvPr id="11" name="Google Shape;194;p56">
            <a:extLst>
              <a:ext uri="{FF2B5EF4-FFF2-40B4-BE49-F238E27FC236}">
                <a16:creationId xmlns:a16="http://schemas.microsoft.com/office/drawing/2014/main" id="{CB0DD23B-0584-5ED7-E432-65154E45BDCB}"/>
              </a:ext>
            </a:extLst>
          </p:cNvPr>
          <p:cNvSpPr txBox="1">
            <a:spLocks/>
          </p:cNvSpPr>
          <p:nvPr/>
        </p:nvSpPr>
        <p:spPr>
          <a:xfrm>
            <a:off x="5275841" y="4755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3200" b="1" dirty="0"/>
              <a:t>COVID data 2020-2021</a:t>
            </a:r>
          </a:p>
        </p:txBody>
      </p:sp>
      <p:sp>
        <p:nvSpPr>
          <p:cNvPr id="12" name="Google Shape;452;p88">
            <a:extLst>
              <a:ext uri="{FF2B5EF4-FFF2-40B4-BE49-F238E27FC236}">
                <a16:creationId xmlns:a16="http://schemas.microsoft.com/office/drawing/2014/main" id="{E5561D47-D3DA-4683-DAE0-4D1F40B6EB96}"/>
              </a:ext>
            </a:extLst>
          </p:cNvPr>
          <p:cNvSpPr txBox="1"/>
          <p:nvPr/>
        </p:nvSpPr>
        <p:spPr>
          <a:xfrm>
            <a:off x="5546327" y="1246170"/>
            <a:ext cx="5807473" cy="369291"/>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dirty="0">
                <a:latin typeface="Calibri" panose="020F0502020204030204" pitchFamily="34" charset="0"/>
                <a:cs typeface="Calibri" panose="020F0502020204030204" pitchFamily="34" charset="0"/>
              </a:rPr>
              <a:t>Bots are present all around the globe</a:t>
            </a:r>
            <a:endParaRP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643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WHERE</a:t>
            </a:r>
            <a:r>
              <a:rPr lang="en-US" b="1" dirty="0">
                <a:latin typeface="Open Sans" panose="020B0606030504020204" pitchFamily="34" charset="0"/>
                <a:ea typeface="Open Sans" panose="020B0606030504020204" pitchFamily="34" charset="0"/>
                <a:cs typeface="Open Sans" panose="020B0606030504020204" pitchFamily="34" charset="0"/>
              </a:rPr>
              <a:t> are narratives targeting?</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272183" y="2789861"/>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8566433" y="3119036"/>
            <a:ext cx="3286128" cy="9811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2022 Nancy Pelosi Visit to China</a:t>
            </a:r>
          </a:p>
        </p:txBody>
      </p:sp>
      <p:pic>
        <p:nvPicPr>
          <p:cNvPr id="2" name="Google Shape;494;p93">
            <a:extLst>
              <a:ext uri="{FF2B5EF4-FFF2-40B4-BE49-F238E27FC236}">
                <a16:creationId xmlns:a16="http://schemas.microsoft.com/office/drawing/2014/main" id="{ED5FE7E5-2918-DE15-2336-2C232ADBE57A}"/>
              </a:ext>
            </a:extLst>
          </p:cNvPr>
          <p:cNvPicPr preferRelativeResize="0"/>
          <p:nvPr/>
        </p:nvPicPr>
        <p:blipFill rotWithShape="1">
          <a:blip r:embed="rId5">
            <a:alphaModFix/>
          </a:blip>
          <a:srcRect/>
          <a:stretch/>
        </p:blipFill>
        <p:spPr>
          <a:xfrm>
            <a:off x="8967876" y="1931406"/>
            <a:ext cx="2186102" cy="1300971"/>
          </a:xfrm>
          <a:prstGeom prst="rect">
            <a:avLst/>
          </a:prstGeom>
          <a:noFill/>
          <a:ln>
            <a:noFill/>
          </a:ln>
        </p:spPr>
      </p:pic>
      <p:sp>
        <p:nvSpPr>
          <p:cNvPr id="6" name="Google Shape;194;p56">
            <a:extLst>
              <a:ext uri="{FF2B5EF4-FFF2-40B4-BE49-F238E27FC236}">
                <a16:creationId xmlns:a16="http://schemas.microsoft.com/office/drawing/2014/main" id="{9D650F4C-1FE4-8541-C6E0-058154CC81DE}"/>
              </a:ext>
            </a:extLst>
          </p:cNvPr>
          <p:cNvSpPr txBox="1">
            <a:spLocks/>
          </p:cNvSpPr>
          <p:nvPr/>
        </p:nvSpPr>
        <p:spPr>
          <a:xfrm>
            <a:off x="4723668" y="5784917"/>
            <a:ext cx="3286128" cy="9811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2023 US-China Balloon Incident</a:t>
            </a:r>
          </a:p>
        </p:txBody>
      </p:sp>
      <p:sp>
        <p:nvSpPr>
          <p:cNvPr id="9" name="Google Shape;194;p56">
            <a:extLst>
              <a:ext uri="{FF2B5EF4-FFF2-40B4-BE49-F238E27FC236}">
                <a16:creationId xmlns:a16="http://schemas.microsoft.com/office/drawing/2014/main" id="{8DDCCEF0-8EFA-70DE-4AE3-71FCF494B09A}"/>
              </a:ext>
            </a:extLst>
          </p:cNvPr>
          <p:cNvSpPr txBox="1">
            <a:spLocks/>
          </p:cNvSpPr>
          <p:nvPr/>
        </p:nvSpPr>
        <p:spPr>
          <a:xfrm>
            <a:off x="4728201" y="3138670"/>
            <a:ext cx="3611206" cy="813494"/>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400" b="1" dirty="0"/>
              <a:t>2021 Indonesian Alcohol Beverages/ Palestine-Israel discourse</a:t>
            </a:r>
          </a:p>
        </p:txBody>
      </p:sp>
      <p:pic>
        <p:nvPicPr>
          <p:cNvPr id="33794" name="Picture 2">
            <a:extLst>
              <a:ext uri="{FF2B5EF4-FFF2-40B4-BE49-F238E27FC236}">
                <a16:creationId xmlns:a16="http://schemas.microsoft.com/office/drawing/2014/main" id="{7BB5F274-B6F3-6B18-3D9A-74064F26A9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7051" y="3996716"/>
            <a:ext cx="1619363" cy="173406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Alcohol in Indonesia - Wikipedia">
            <a:extLst>
              <a:ext uri="{FF2B5EF4-FFF2-40B4-BE49-F238E27FC236}">
                <a16:creationId xmlns:a16="http://schemas.microsoft.com/office/drawing/2014/main" id="{7F1756EA-D3C5-AFED-095E-F8C215BA6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5114" y="1892650"/>
            <a:ext cx="1584272" cy="129011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4;p56">
            <a:extLst>
              <a:ext uri="{FF2B5EF4-FFF2-40B4-BE49-F238E27FC236}">
                <a16:creationId xmlns:a16="http://schemas.microsoft.com/office/drawing/2014/main" id="{3C7FB716-1A4C-C32E-29C5-FD1BF1A262F1}"/>
              </a:ext>
            </a:extLst>
          </p:cNvPr>
          <p:cNvSpPr txBox="1">
            <a:spLocks/>
          </p:cNvSpPr>
          <p:nvPr/>
        </p:nvSpPr>
        <p:spPr>
          <a:xfrm>
            <a:off x="5052827" y="1221352"/>
            <a:ext cx="3611206" cy="813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2020 US Elections</a:t>
            </a:r>
          </a:p>
        </p:txBody>
      </p:sp>
      <p:sp>
        <p:nvSpPr>
          <p:cNvPr id="13" name="Google Shape;194;p56">
            <a:extLst>
              <a:ext uri="{FF2B5EF4-FFF2-40B4-BE49-F238E27FC236}">
                <a16:creationId xmlns:a16="http://schemas.microsoft.com/office/drawing/2014/main" id="{D46E8597-0669-3EF9-FB1F-740533FDD329}"/>
              </a:ext>
            </a:extLst>
          </p:cNvPr>
          <p:cNvSpPr txBox="1">
            <a:spLocks/>
          </p:cNvSpPr>
          <p:nvPr/>
        </p:nvSpPr>
        <p:spPr>
          <a:xfrm>
            <a:off x="9208655" y="1221352"/>
            <a:ext cx="3611206" cy="813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2020 Brexit</a:t>
            </a:r>
          </a:p>
        </p:txBody>
      </p:sp>
      <p:sp>
        <p:nvSpPr>
          <p:cNvPr id="14" name="Google Shape;194;p56">
            <a:extLst>
              <a:ext uri="{FF2B5EF4-FFF2-40B4-BE49-F238E27FC236}">
                <a16:creationId xmlns:a16="http://schemas.microsoft.com/office/drawing/2014/main" id="{877E835A-DFEF-84DF-B377-52438D2B9B62}"/>
              </a:ext>
            </a:extLst>
          </p:cNvPr>
          <p:cNvSpPr txBox="1">
            <a:spLocks/>
          </p:cNvSpPr>
          <p:nvPr/>
        </p:nvSpPr>
        <p:spPr>
          <a:xfrm>
            <a:off x="8876138" y="5784917"/>
            <a:ext cx="3611206" cy="813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2023 Russia-Ukraine Conflict</a:t>
            </a:r>
          </a:p>
        </p:txBody>
      </p:sp>
      <p:pic>
        <p:nvPicPr>
          <p:cNvPr id="33798" name="Picture 6" descr="2020 United States presidential election - Wikipedia">
            <a:extLst>
              <a:ext uri="{FF2B5EF4-FFF2-40B4-BE49-F238E27FC236}">
                <a16:creationId xmlns:a16="http://schemas.microsoft.com/office/drawing/2014/main" id="{926E5D22-5110-8870-1CC4-51836A727F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5873" y="187953"/>
            <a:ext cx="2043513" cy="1197371"/>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Brexit and COVID-19: An end to both in 2020?">
            <a:extLst>
              <a:ext uri="{FF2B5EF4-FFF2-40B4-BE49-F238E27FC236}">
                <a16:creationId xmlns:a16="http://schemas.microsoft.com/office/drawing/2014/main" id="{D42EEEF3-C7BE-1D8A-BFEE-FF1CD3957B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7876" y="223706"/>
            <a:ext cx="1979490" cy="1118843"/>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The potential directions of the Ukraine War in spring 2023">
            <a:extLst>
              <a:ext uri="{FF2B5EF4-FFF2-40B4-BE49-F238E27FC236}">
                <a16:creationId xmlns:a16="http://schemas.microsoft.com/office/drawing/2014/main" id="{7012ABF4-D082-DD77-9E60-AB0903B4B5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8629" y="4090832"/>
            <a:ext cx="2383913" cy="148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92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784881"/>
            <a:ext cx="3866909" cy="2956685"/>
          </a:xfrm>
        </p:spPr>
        <p:txBody>
          <a:bodyPr>
            <a:normAutofit fontScale="90000"/>
          </a:bodyPr>
          <a:lstStyle/>
          <a:p>
            <a:r>
              <a:rPr lang="en-US" sz="27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WHERE</a:t>
            </a:r>
            <a:r>
              <a:rPr lang="en-US" b="1" dirty="0">
                <a:latin typeface="Open Sans" panose="020B0606030504020204" pitchFamily="34" charset="0"/>
                <a:ea typeface="Open Sans" panose="020B0606030504020204" pitchFamily="34" charset="0"/>
                <a:cs typeface="Open Sans" panose="020B0606030504020204" pitchFamily="34" charset="0"/>
              </a:rPr>
              <a:t> are narratives targeting?</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867E8A08-F36D-8C7F-E8B3-92135FF0B123}"/>
              </a:ext>
            </a:extLst>
          </p:cNvPr>
          <p:cNvSpPr txBox="1">
            <a:spLocks/>
          </p:cNvSpPr>
          <p:nvPr/>
        </p:nvSpPr>
        <p:spPr>
          <a:xfrm>
            <a:off x="5272183" y="2789861"/>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endParaRPr lang="en-US" sz="3200" b="1" dirty="0"/>
          </a:p>
        </p:txBody>
      </p:sp>
      <p:sp>
        <p:nvSpPr>
          <p:cNvPr id="7" name="Google Shape;194;p56">
            <a:extLst>
              <a:ext uri="{FF2B5EF4-FFF2-40B4-BE49-F238E27FC236}">
                <a16:creationId xmlns:a16="http://schemas.microsoft.com/office/drawing/2014/main" id="{B55AE731-A92B-00D4-56F4-86EF5389E820}"/>
              </a:ext>
            </a:extLst>
          </p:cNvPr>
          <p:cNvSpPr txBox="1">
            <a:spLocks/>
          </p:cNvSpPr>
          <p:nvPr/>
        </p:nvSpPr>
        <p:spPr>
          <a:xfrm>
            <a:off x="8566433" y="3119036"/>
            <a:ext cx="3286128" cy="9811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2022 Nancy Pelosi Visit to China</a:t>
            </a:r>
          </a:p>
        </p:txBody>
      </p:sp>
      <p:pic>
        <p:nvPicPr>
          <p:cNvPr id="2" name="Google Shape;494;p93">
            <a:extLst>
              <a:ext uri="{FF2B5EF4-FFF2-40B4-BE49-F238E27FC236}">
                <a16:creationId xmlns:a16="http://schemas.microsoft.com/office/drawing/2014/main" id="{ED5FE7E5-2918-DE15-2336-2C232ADBE57A}"/>
              </a:ext>
            </a:extLst>
          </p:cNvPr>
          <p:cNvPicPr preferRelativeResize="0"/>
          <p:nvPr/>
        </p:nvPicPr>
        <p:blipFill rotWithShape="1">
          <a:blip r:embed="rId5">
            <a:alphaModFix/>
          </a:blip>
          <a:srcRect/>
          <a:stretch/>
        </p:blipFill>
        <p:spPr>
          <a:xfrm>
            <a:off x="8967876" y="1931406"/>
            <a:ext cx="2186102" cy="1300971"/>
          </a:xfrm>
          <a:prstGeom prst="rect">
            <a:avLst/>
          </a:prstGeom>
          <a:noFill/>
          <a:ln>
            <a:noFill/>
          </a:ln>
        </p:spPr>
      </p:pic>
      <p:sp>
        <p:nvSpPr>
          <p:cNvPr id="6" name="Google Shape;194;p56">
            <a:extLst>
              <a:ext uri="{FF2B5EF4-FFF2-40B4-BE49-F238E27FC236}">
                <a16:creationId xmlns:a16="http://schemas.microsoft.com/office/drawing/2014/main" id="{9D650F4C-1FE4-8541-C6E0-058154CC81DE}"/>
              </a:ext>
            </a:extLst>
          </p:cNvPr>
          <p:cNvSpPr txBox="1">
            <a:spLocks/>
          </p:cNvSpPr>
          <p:nvPr/>
        </p:nvSpPr>
        <p:spPr>
          <a:xfrm>
            <a:off x="4723668" y="5784917"/>
            <a:ext cx="3286128" cy="9811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2023 US-China Balloon Incident</a:t>
            </a:r>
          </a:p>
        </p:txBody>
      </p:sp>
      <p:sp>
        <p:nvSpPr>
          <p:cNvPr id="9" name="Google Shape;194;p56">
            <a:extLst>
              <a:ext uri="{FF2B5EF4-FFF2-40B4-BE49-F238E27FC236}">
                <a16:creationId xmlns:a16="http://schemas.microsoft.com/office/drawing/2014/main" id="{8DDCCEF0-8EFA-70DE-4AE3-71FCF494B09A}"/>
              </a:ext>
            </a:extLst>
          </p:cNvPr>
          <p:cNvSpPr txBox="1">
            <a:spLocks/>
          </p:cNvSpPr>
          <p:nvPr/>
        </p:nvSpPr>
        <p:spPr>
          <a:xfrm>
            <a:off x="4728201" y="3138670"/>
            <a:ext cx="3611206" cy="813494"/>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400" b="1" dirty="0"/>
              <a:t>2021 Indonesian Alcohol Beverages/ Palestine-Israel discourse</a:t>
            </a:r>
          </a:p>
        </p:txBody>
      </p:sp>
      <p:pic>
        <p:nvPicPr>
          <p:cNvPr id="33794" name="Picture 2">
            <a:extLst>
              <a:ext uri="{FF2B5EF4-FFF2-40B4-BE49-F238E27FC236}">
                <a16:creationId xmlns:a16="http://schemas.microsoft.com/office/drawing/2014/main" id="{7BB5F274-B6F3-6B18-3D9A-74064F26A9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7051" y="3996716"/>
            <a:ext cx="1619363" cy="173406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Alcohol in Indonesia - Wikipedia">
            <a:extLst>
              <a:ext uri="{FF2B5EF4-FFF2-40B4-BE49-F238E27FC236}">
                <a16:creationId xmlns:a16="http://schemas.microsoft.com/office/drawing/2014/main" id="{7F1756EA-D3C5-AFED-095E-F8C215BA6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5114" y="1892650"/>
            <a:ext cx="1584272" cy="129011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4;p56">
            <a:extLst>
              <a:ext uri="{FF2B5EF4-FFF2-40B4-BE49-F238E27FC236}">
                <a16:creationId xmlns:a16="http://schemas.microsoft.com/office/drawing/2014/main" id="{3C7FB716-1A4C-C32E-29C5-FD1BF1A262F1}"/>
              </a:ext>
            </a:extLst>
          </p:cNvPr>
          <p:cNvSpPr txBox="1">
            <a:spLocks/>
          </p:cNvSpPr>
          <p:nvPr/>
        </p:nvSpPr>
        <p:spPr>
          <a:xfrm>
            <a:off x="5052827" y="1221352"/>
            <a:ext cx="3611206" cy="813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2020 US Elections</a:t>
            </a:r>
          </a:p>
        </p:txBody>
      </p:sp>
      <p:sp>
        <p:nvSpPr>
          <p:cNvPr id="13" name="Google Shape;194;p56">
            <a:extLst>
              <a:ext uri="{FF2B5EF4-FFF2-40B4-BE49-F238E27FC236}">
                <a16:creationId xmlns:a16="http://schemas.microsoft.com/office/drawing/2014/main" id="{D46E8597-0669-3EF9-FB1F-740533FDD329}"/>
              </a:ext>
            </a:extLst>
          </p:cNvPr>
          <p:cNvSpPr txBox="1">
            <a:spLocks/>
          </p:cNvSpPr>
          <p:nvPr/>
        </p:nvSpPr>
        <p:spPr>
          <a:xfrm>
            <a:off x="9208655" y="1221352"/>
            <a:ext cx="3611206" cy="813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2020 Brexit</a:t>
            </a:r>
          </a:p>
        </p:txBody>
      </p:sp>
      <p:sp>
        <p:nvSpPr>
          <p:cNvPr id="14" name="Google Shape;194;p56">
            <a:extLst>
              <a:ext uri="{FF2B5EF4-FFF2-40B4-BE49-F238E27FC236}">
                <a16:creationId xmlns:a16="http://schemas.microsoft.com/office/drawing/2014/main" id="{877E835A-DFEF-84DF-B377-52438D2B9B62}"/>
              </a:ext>
            </a:extLst>
          </p:cNvPr>
          <p:cNvSpPr txBox="1">
            <a:spLocks/>
          </p:cNvSpPr>
          <p:nvPr/>
        </p:nvSpPr>
        <p:spPr>
          <a:xfrm>
            <a:off x="8876138" y="5784917"/>
            <a:ext cx="3611206" cy="813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t>2023 Russia-Ukraine Conflict</a:t>
            </a:r>
          </a:p>
        </p:txBody>
      </p:sp>
      <p:pic>
        <p:nvPicPr>
          <p:cNvPr id="33798" name="Picture 6" descr="2020 United States presidential election - Wikipedia">
            <a:extLst>
              <a:ext uri="{FF2B5EF4-FFF2-40B4-BE49-F238E27FC236}">
                <a16:creationId xmlns:a16="http://schemas.microsoft.com/office/drawing/2014/main" id="{926E5D22-5110-8870-1CC4-51836A727F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5873" y="187953"/>
            <a:ext cx="2043513" cy="1197371"/>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Brexit and COVID-19: An end to both in 2020?">
            <a:extLst>
              <a:ext uri="{FF2B5EF4-FFF2-40B4-BE49-F238E27FC236}">
                <a16:creationId xmlns:a16="http://schemas.microsoft.com/office/drawing/2014/main" id="{D42EEEF3-C7BE-1D8A-BFEE-FF1CD3957B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7876" y="223706"/>
            <a:ext cx="1979490" cy="1118843"/>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The potential directions of the Ukraine War in spring 2023">
            <a:extLst>
              <a:ext uri="{FF2B5EF4-FFF2-40B4-BE49-F238E27FC236}">
                <a16:creationId xmlns:a16="http://schemas.microsoft.com/office/drawing/2014/main" id="{7012ABF4-D082-DD77-9E60-AB0903B4B5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8629" y="4090832"/>
            <a:ext cx="2383913" cy="14899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F09BE77-6496-9B80-FF96-BE34D8304E24}"/>
              </a:ext>
            </a:extLst>
          </p:cNvPr>
          <p:cNvSpPr/>
          <p:nvPr/>
        </p:nvSpPr>
        <p:spPr>
          <a:xfrm>
            <a:off x="4508205" y="0"/>
            <a:ext cx="7683795" cy="6356350"/>
          </a:xfrm>
          <a:prstGeom prst="rect">
            <a:avLst/>
          </a:prstGeom>
          <a:solidFill>
            <a:srgbClr val="F0F0F0">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452;p88">
            <a:extLst>
              <a:ext uri="{FF2B5EF4-FFF2-40B4-BE49-F238E27FC236}">
                <a16:creationId xmlns:a16="http://schemas.microsoft.com/office/drawing/2014/main" id="{3C698E14-2506-41C5-6AF9-8C727C093780}"/>
              </a:ext>
            </a:extLst>
          </p:cNvPr>
          <p:cNvSpPr txBox="1"/>
          <p:nvPr/>
        </p:nvSpPr>
        <p:spPr>
          <a:xfrm>
            <a:off x="5272183" y="2726630"/>
            <a:ext cx="5807473" cy="523180"/>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rgbClr val="000000"/>
                </a:solidFill>
                <a:latin typeface="Calibri" panose="020F0502020204030204" pitchFamily="34" charset="0"/>
                <a:cs typeface="Calibri" panose="020F0502020204030204" pitchFamily="34" charset="0"/>
                <a:sym typeface="Arial"/>
              </a:rPr>
              <a:t>Topics that can divide society</a:t>
            </a:r>
            <a:endParaRP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7252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Summary of Bot Activity</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42FF4E4D-A1B4-1D3A-4D1A-4CF6924143DA}"/>
              </a:ext>
            </a:extLst>
          </p:cNvPr>
          <p:cNvSpPr txBox="1">
            <a:spLocks/>
          </p:cNvSpPr>
          <p:nvPr/>
        </p:nvSpPr>
        <p:spPr>
          <a:xfrm>
            <a:off x="4917624" y="352960"/>
            <a:ext cx="1425748"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dirty="0"/>
              <a:t>WHY</a:t>
            </a:r>
            <a:endParaRPr lang="en-US" sz="3200" b="1" dirty="0"/>
          </a:p>
        </p:txBody>
      </p:sp>
      <p:sp>
        <p:nvSpPr>
          <p:cNvPr id="6" name="Google Shape;194;p56">
            <a:extLst>
              <a:ext uri="{FF2B5EF4-FFF2-40B4-BE49-F238E27FC236}">
                <a16:creationId xmlns:a16="http://schemas.microsoft.com/office/drawing/2014/main" id="{D5B543A9-2E71-4E62-C5F8-B84CC688E8F6}"/>
              </a:ext>
            </a:extLst>
          </p:cNvPr>
          <p:cNvSpPr txBox="1">
            <a:spLocks/>
          </p:cNvSpPr>
          <p:nvPr/>
        </p:nvSpPr>
        <p:spPr>
          <a:xfrm>
            <a:off x="4917624" y="5472275"/>
            <a:ext cx="1425748"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dirty="0"/>
              <a:t>WHERE</a:t>
            </a:r>
            <a:endParaRPr lang="en-US" sz="3200" b="1" dirty="0"/>
          </a:p>
        </p:txBody>
      </p:sp>
      <p:sp>
        <p:nvSpPr>
          <p:cNvPr id="7" name="Google Shape;194;p56">
            <a:extLst>
              <a:ext uri="{FF2B5EF4-FFF2-40B4-BE49-F238E27FC236}">
                <a16:creationId xmlns:a16="http://schemas.microsoft.com/office/drawing/2014/main" id="{475CEAFC-AA51-5973-4E3C-89922D7169D2}"/>
              </a:ext>
            </a:extLst>
          </p:cNvPr>
          <p:cNvSpPr txBox="1">
            <a:spLocks/>
          </p:cNvSpPr>
          <p:nvPr/>
        </p:nvSpPr>
        <p:spPr>
          <a:xfrm>
            <a:off x="4917624" y="2400686"/>
            <a:ext cx="1425748"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dirty="0"/>
              <a:t>WHO</a:t>
            </a:r>
            <a:endParaRPr lang="en-US" sz="3200" b="1" dirty="0"/>
          </a:p>
        </p:txBody>
      </p:sp>
      <p:sp>
        <p:nvSpPr>
          <p:cNvPr id="8" name="Google Shape;194;p56">
            <a:extLst>
              <a:ext uri="{FF2B5EF4-FFF2-40B4-BE49-F238E27FC236}">
                <a16:creationId xmlns:a16="http://schemas.microsoft.com/office/drawing/2014/main" id="{524ECD62-E562-1932-88DE-C79764693569}"/>
              </a:ext>
            </a:extLst>
          </p:cNvPr>
          <p:cNvSpPr txBox="1">
            <a:spLocks/>
          </p:cNvSpPr>
          <p:nvPr/>
        </p:nvSpPr>
        <p:spPr>
          <a:xfrm>
            <a:off x="4917624" y="3424549"/>
            <a:ext cx="1425748"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dirty="0"/>
              <a:t>WHAT</a:t>
            </a:r>
            <a:endParaRPr lang="en-US" sz="3200" b="1" dirty="0"/>
          </a:p>
        </p:txBody>
      </p:sp>
      <p:sp>
        <p:nvSpPr>
          <p:cNvPr id="9" name="Google Shape;194;p56">
            <a:extLst>
              <a:ext uri="{FF2B5EF4-FFF2-40B4-BE49-F238E27FC236}">
                <a16:creationId xmlns:a16="http://schemas.microsoft.com/office/drawing/2014/main" id="{931B2DB1-CD55-760E-8F1F-613E00CC2A40}"/>
              </a:ext>
            </a:extLst>
          </p:cNvPr>
          <p:cNvSpPr txBox="1">
            <a:spLocks/>
          </p:cNvSpPr>
          <p:nvPr/>
        </p:nvSpPr>
        <p:spPr>
          <a:xfrm>
            <a:off x="4917624" y="4448412"/>
            <a:ext cx="1425748"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dirty="0"/>
              <a:t>WHEN</a:t>
            </a:r>
            <a:endParaRPr lang="en-US" sz="3200" b="1" dirty="0"/>
          </a:p>
        </p:txBody>
      </p:sp>
      <p:sp>
        <p:nvSpPr>
          <p:cNvPr id="10" name="Google Shape;194;p56">
            <a:extLst>
              <a:ext uri="{FF2B5EF4-FFF2-40B4-BE49-F238E27FC236}">
                <a16:creationId xmlns:a16="http://schemas.microsoft.com/office/drawing/2014/main" id="{D23904EF-335C-B1F7-406A-B53628E273CD}"/>
              </a:ext>
            </a:extLst>
          </p:cNvPr>
          <p:cNvSpPr txBox="1">
            <a:spLocks/>
          </p:cNvSpPr>
          <p:nvPr/>
        </p:nvSpPr>
        <p:spPr>
          <a:xfrm>
            <a:off x="4917624" y="1376823"/>
            <a:ext cx="1425748"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dirty="0"/>
              <a:t>HOW</a:t>
            </a:r>
            <a:endParaRPr lang="en-US" sz="3200" b="1" dirty="0"/>
          </a:p>
        </p:txBody>
      </p:sp>
      <p:sp>
        <p:nvSpPr>
          <p:cNvPr id="11" name="Google Shape;194;p56">
            <a:extLst>
              <a:ext uri="{FF2B5EF4-FFF2-40B4-BE49-F238E27FC236}">
                <a16:creationId xmlns:a16="http://schemas.microsoft.com/office/drawing/2014/main" id="{118ACFD7-917A-82A4-248C-73F5266C85CA}"/>
              </a:ext>
            </a:extLst>
          </p:cNvPr>
          <p:cNvSpPr txBox="1">
            <a:spLocks/>
          </p:cNvSpPr>
          <p:nvPr/>
        </p:nvSpPr>
        <p:spPr>
          <a:xfrm>
            <a:off x="6081102" y="1281787"/>
            <a:ext cx="2867345" cy="5574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dirty="0">
                <a:solidFill>
                  <a:srgbClr val="C00000"/>
                </a:solidFill>
              </a:rPr>
              <a:t>BEND Framework,</a:t>
            </a:r>
          </a:p>
          <a:p>
            <a:pPr marL="114300" indent="0">
              <a:buFont typeface="Arial"/>
              <a:buNone/>
            </a:pPr>
            <a:r>
              <a:rPr lang="en-US" sz="1700" dirty="0">
                <a:solidFill>
                  <a:srgbClr val="C00000"/>
                </a:solidFill>
              </a:rPr>
              <a:t>Automated Coordination</a:t>
            </a:r>
          </a:p>
        </p:txBody>
      </p:sp>
      <p:sp>
        <p:nvSpPr>
          <p:cNvPr id="12" name="Google Shape;194;p56">
            <a:extLst>
              <a:ext uri="{FF2B5EF4-FFF2-40B4-BE49-F238E27FC236}">
                <a16:creationId xmlns:a16="http://schemas.microsoft.com/office/drawing/2014/main" id="{97C1A0F5-AF93-1303-F70F-53A86A85AB62}"/>
              </a:ext>
            </a:extLst>
          </p:cNvPr>
          <p:cNvSpPr txBox="1">
            <a:spLocks/>
          </p:cNvSpPr>
          <p:nvPr/>
        </p:nvSpPr>
        <p:spPr>
          <a:xfrm>
            <a:off x="6081102" y="222833"/>
            <a:ext cx="4912963" cy="8118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dirty="0">
                <a:solidFill>
                  <a:srgbClr val="C00000"/>
                </a:solidFill>
              </a:rPr>
              <a:t>Changing people’s stances, </a:t>
            </a:r>
          </a:p>
          <a:p>
            <a:pPr marL="114300" indent="0">
              <a:buFont typeface="Arial"/>
              <a:buNone/>
            </a:pPr>
            <a:r>
              <a:rPr lang="en-US" sz="1700" dirty="0">
                <a:solidFill>
                  <a:srgbClr val="C00000"/>
                </a:solidFill>
              </a:rPr>
              <a:t>Polarizing Societies, Stance Convergence</a:t>
            </a:r>
          </a:p>
        </p:txBody>
      </p:sp>
      <p:sp>
        <p:nvSpPr>
          <p:cNvPr id="13" name="Google Shape;194;p56">
            <a:extLst>
              <a:ext uri="{FF2B5EF4-FFF2-40B4-BE49-F238E27FC236}">
                <a16:creationId xmlns:a16="http://schemas.microsoft.com/office/drawing/2014/main" id="{AE18BCCB-EE88-076C-EE25-0CAC7A681300}"/>
              </a:ext>
            </a:extLst>
          </p:cNvPr>
          <p:cNvSpPr txBox="1">
            <a:spLocks/>
          </p:cNvSpPr>
          <p:nvPr/>
        </p:nvSpPr>
        <p:spPr>
          <a:xfrm>
            <a:off x="6096000" y="2387781"/>
            <a:ext cx="4010402" cy="5574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dirty="0">
                <a:solidFill>
                  <a:srgbClr val="C00000"/>
                </a:solidFill>
              </a:rPr>
              <a:t>Bots keep conversation alive</a:t>
            </a:r>
          </a:p>
          <a:p>
            <a:pPr marL="114300" indent="0">
              <a:buFont typeface="Arial"/>
              <a:buNone/>
            </a:pPr>
            <a:r>
              <a:rPr lang="en-US" sz="1700" dirty="0">
                <a:solidFill>
                  <a:srgbClr val="C00000"/>
                </a:solidFill>
              </a:rPr>
              <a:t>Humans create and spread narratives</a:t>
            </a:r>
          </a:p>
        </p:txBody>
      </p:sp>
      <p:sp>
        <p:nvSpPr>
          <p:cNvPr id="14" name="Google Shape;194;p56">
            <a:extLst>
              <a:ext uri="{FF2B5EF4-FFF2-40B4-BE49-F238E27FC236}">
                <a16:creationId xmlns:a16="http://schemas.microsoft.com/office/drawing/2014/main" id="{330876D6-7436-B808-47A4-4F35898D31E4}"/>
              </a:ext>
            </a:extLst>
          </p:cNvPr>
          <p:cNvSpPr txBox="1">
            <a:spLocks/>
          </p:cNvSpPr>
          <p:nvPr/>
        </p:nvSpPr>
        <p:spPr>
          <a:xfrm>
            <a:off x="6096000" y="3514680"/>
            <a:ext cx="5943600" cy="5574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dirty="0">
                <a:solidFill>
                  <a:srgbClr val="C00000"/>
                </a:solidFill>
              </a:rPr>
              <a:t>Bots exaggerate human-created narratives</a:t>
            </a:r>
          </a:p>
          <a:p>
            <a:pPr marL="114300" indent="0">
              <a:buFont typeface="Arial"/>
              <a:buNone/>
            </a:pPr>
            <a:r>
              <a:rPr lang="en-US" sz="1700" dirty="0">
                <a:solidFill>
                  <a:srgbClr val="C00000"/>
                </a:solidFill>
              </a:rPr>
              <a:t>Call for Action</a:t>
            </a:r>
          </a:p>
        </p:txBody>
      </p:sp>
      <p:sp>
        <p:nvSpPr>
          <p:cNvPr id="15" name="Google Shape;194;p56">
            <a:extLst>
              <a:ext uri="{FF2B5EF4-FFF2-40B4-BE49-F238E27FC236}">
                <a16:creationId xmlns:a16="http://schemas.microsoft.com/office/drawing/2014/main" id="{EF3A4D10-2A9F-B1B9-D5AE-B894D0BFF88D}"/>
              </a:ext>
            </a:extLst>
          </p:cNvPr>
          <p:cNvSpPr txBox="1">
            <a:spLocks/>
          </p:cNvSpPr>
          <p:nvPr/>
        </p:nvSpPr>
        <p:spPr>
          <a:xfrm>
            <a:off x="6081102" y="4465994"/>
            <a:ext cx="5376530" cy="5574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dirty="0">
                <a:solidFill>
                  <a:srgbClr val="C00000"/>
                </a:solidFill>
              </a:rPr>
              <a:t>Key Events</a:t>
            </a:r>
          </a:p>
        </p:txBody>
      </p:sp>
      <p:sp>
        <p:nvSpPr>
          <p:cNvPr id="16" name="Google Shape;194;p56">
            <a:extLst>
              <a:ext uri="{FF2B5EF4-FFF2-40B4-BE49-F238E27FC236}">
                <a16:creationId xmlns:a16="http://schemas.microsoft.com/office/drawing/2014/main" id="{E41C3BF9-5F19-5BB6-21A5-3B546AA7977B}"/>
              </a:ext>
            </a:extLst>
          </p:cNvPr>
          <p:cNvSpPr txBox="1">
            <a:spLocks/>
          </p:cNvSpPr>
          <p:nvPr/>
        </p:nvSpPr>
        <p:spPr>
          <a:xfrm>
            <a:off x="6081102" y="5529872"/>
            <a:ext cx="5376530" cy="5574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dirty="0">
                <a:solidFill>
                  <a:srgbClr val="C00000"/>
                </a:solidFill>
              </a:rPr>
              <a:t>All around the globe</a:t>
            </a:r>
          </a:p>
          <a:p>
            <a:pPr marL="114300" indent="0">
              <a:buFont typeface="Arial"/>
              <a:buNone/>
            </a:pPr>
            <a:r>
              <a:rPr lang="en-US" sz="1700" dirty="0">
                <a:solidFill>
                  <a:srgbClr val="C00000"/>
                </a:solidFill>
              </a:rPr>
              <a:t>Topics that can divide society</a:t>
            </a:r>
          </a:p>
        </p:txBody>
      </p:sp>
    </p:spTree>
    <p:extLst>
      <p:ext uri="{BB962C8B-B14F-4D97-AF65-F5344CB8AC3E}">
        <p14:creationId xmlns:p14="http://schemas.microsoft.com/office/powerpoint/2010/main" val="295809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Simulation as a predictive tool</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omment, marketing, media, post, social icon - Download on Iconfinder">
            <a:extLst>
              <a:ext uri="{FF2B5EF4-FFF2-40B4-BE49-F238E27FC236}">
                <a16:creationId xmlns:a16="http://schemas.microsoft.com/office/drawing/2014/main" id="{48B70E4C-619B-0BC0-12AB-6575AB44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155" y="1837191"/>
            <a:ext cx="781729" cy="7817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cial Media Likes To Pay Attention To Label Elements PNG Images | PSD Free  Download - Pikbest">
            <a:extLst>
              <a:ext uri="{FF2B5EF4-FFF2-40B4-BE49-F238E27FC236}">
                <a16:creationId xmlns:a16="http://schemas.microsoft.com/office/drawing/2014/main" id="{1B45A73D-46C1-9B0C-96DA-86AD7BA54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0403" y="4135386"/>
            <a:ext cx="1448729" cy="14487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at Exactly is Information Technology (IT) | Workforce.com">
            <a:extLst>
              <a:ext uri="{FF2B5EF4-FFF2-40B4-BE49-F238E27FC236}">
                <a16:creationId xmlns:a16="http://schemas.microsoft.com/office/drawing/2014/main" id="{114EB519-CABA-7120-E691-1AB2A3557F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9120"/>
          <a:stretch/>
        </p:blipFill>
        <p:spPr bwMode="auto">
          <a:xfrm>
            <a:off x="7963665" y="3010109"/>
            <a:ext cx="1100138" cy="12047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ouple of cartoon robots&#10;&#10;Description automatically generated">
            <a:extLst>
              <a:ext uri="{FF2B5EF4-FFF2-40B4-BE49-F238E27FC236}">
                <a16:creationId xmlns:a16="http://schemas.microsoft.com/office/drawing/2014/main" id="{1F60C873-E5CC-64ED-4B0B-CE47C5111F1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7" b="80371" l="7108" r="44932">
                        <a14:foregroundMark x1="19159" y1="24884" x2="19159" y2="24884"/>
                        <a14:foregroundMark x1="10260" y1="30680" x2="10260" y2="30680"/>
                        <a14:foregroundMark x1="10321" y1="33308" x2="10321" y2="33308"/>
                        <a14:foregroundMark x1="7726" y1="36399" x2="7726" y2="36399"/>
                        <a14:foregroundMark x1="43696" y1="65997" x2="43696" y2="65997"/>
                        <a14:foregroundMark x1="26452" y1="77898" x2="26452" y2="77898"/>
                        <a14:foregroundMark x1="36094" y1="78748" x2="36094" y2="78748"/>
                        <a14:foregroundMark x1="7231" y1="41113" x2="7231" y2="41113"/>
                        <a14:foregroundMark x1="19098" y1="80139" x2="19098" y2="80139"/>
                        <a14:foregroundMark x1="41038" y1="69474" x2="41038" y2="69474"/>
                        <a14:foregroundMark x1="41533" y1="69629" x2="41533" y2="69629"/>
                        <a14:foregroundMark x1="33622" y1="80371" x2="33622" y2="80371"/>
                        <a14:foregroundMark x1="43140" y1="45672" x2="43140" y2="45672"/>
                        <a14:foregroundMark x1="44932" y1="45672" x2="44932" y2="45672"/>
                      </a14:backgroundRemoval>
                    </a14:imgEffect>
                  </a14:imgLayer>
                </a14:imgProps>
              </a:ext>
            </a:extLst>
          </a:blip>
          <a:srcRect l="5507" t="20636" r="52528" b="17607"/>
          <a:stretch/>
        </p:blipFill>
        <p:spPr>
          <a:xfrm>
            <a:off x="4598714" y="711273"/>
            <a:ext cx="640785" cy="753757"/>
          </a:xfrm>
          <a:prstGeom prst="rect">
            <a:avLst/>
          </a:prstGeom>
        </p:spPr>
      </p:pic>
      <p:pic>
        <p:nvPicPr>
          <p:cNvPr id="2056" name="Picture 8" descr="Human Icons - Free SVG &amp; PNG Human Images - Noun Project">
            <a:extLst>
              <a:ext uri="{FF2B5EF4-FFF2-40B4-BE49-F238E27FC236}">
                <a16:creationId xmlns:a16="http://schemas.microsoft.com/office/drawing/2014/main" id="{D1DF35EE-9392-F6C8-235C-2B9401F17FC9}"/>
              </a:ext>
            </a:extLst>
          </p:cNvPr>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123361" y="663873"/>
            <a:ext cx="898158" cy="8981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7F7BC37-966D-B3B1-8114-4080ECDCC89B}"/>
              </a:ext>
            </a:extLst>
          </p:cNvPr>
          <p:cNvSpPr txBox="1"/>
          <p:nvPr/>
        </p:nvSpPr>
        <p:spPr>
          <a:xfrm>
            <a:off x="5035025" y="79492"/>
            <a:ext cx="696024"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WHO</a:t>
            </a:r>
          </a:p>
        </p:txBody>
      </p:sp>
      <p:sp>
        <p:nvSpPr>
          <p:cNvPr id="22" name="Google Shape;194;p56">
            <a:extLst>
              <a:ext uri="{FF2B5EF4-FFF2-40B4-BE49-F238E27FC236}">
                <a16:creationId xmlns:a16="http://schemas.microsoft.com/office/drawing/2014/main" id="{26B951AB-6A2C-6897-7546-7DE4C3026EAD}"/>
              </a:ext>
            </a:extLst>
          </p:cNvPr>
          <p:cNvSpPr txBox="1">
            <a:spLocks/>
          </p:cNvSpPr>
          <p:nvPr/>
        </p:nvSpPr>
        <p:spPr>
          <a:xfrm>
            <a:off x="4205587" y="29582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Bots/ Humans </a:t>
            </a:r>
          </a:p>
        </p:txBody>
      </p:sp>
      <p:cxnSp>
        <p:nvCxnSpPr>
          <p:cNvPr id="25" name="Elbow Connector 24">
            <a:extLst>
              <a:ext uri="{FF2B5EF4-FFF2-40B4-BE49-F238E27FC236}">
                <a16:creationId xmlns:a16="http://schemas.microsoft.com/office/drawing/2014/main" id="{109DEDB0-F2D6-BCBE-9AD1-73D89D564D60}"/>
              </a:ext>
            </a:extLst>
          </p:cNvPr>
          <p:cNvCxnSpPr/>
          <p:nvPr/>
        </p:nvCxnSpPr>
        <p:spPr>
          <a:xfrm>
            <a:off x="5273849" y="1486101"/>
            <a:ext cx="914400" cy="914400"/>
          </a:xfrm>
          <a:prstGeom prst="bentConnector3">
            <a:avLst>
              <a:gd name="adj1" fmla="val -1111"/>
            </a:avLst>
          </a:prstGeom>
          <a:ln>
            <a:tailEnd type="triangle"/>
          </a:ln>
        </p:spPr>
        <p:style>
          <a:lnRef idx="1">
            <a:schemeClr val="dk1"/>
          </a:lnRef>
          <a:fillRef idx="0">
            <a:schemeClr val="dk1"/>
          </a:fillRef>
          <a:effectRef idx="0">
            <a:schemeClr val="dk1"/>
          </a:effectRef>
          <a:fontRef idx="minor">
            <a:schemeClr val="tx1"/>
          </a:fontRef>
        </p:style>
      </p:cxnSp>
      <p:cxnSp>
        <p:nvCxnSpPr>
          <p:cNvPr id="27" name="Elbow Connector 26">
            <a:extLst>
              <a:ext uri="{FF2B5EF4-FFF2-40B4-BE49-F238E27FC236}">
                <a16:creationId xmlns:a16="http://schemas.microsoft.com/office/drawing/2014/main" id="{C19D45F2-CAB7-21C5-68E5-921F1BA18B75}"/>
              </a:ext>
            </a:extLst>
          </p:cNvPr>
          <p:cNvCxnSpPr/>
          <p:nvPr/>
        </p:nvCxnSpPr>
        <p:spPr>
          <a:xfrm>
            <a:off x="6753554" y="2637147"/>
            <a:ext cx="914400" cy="914400"/>
          </a:xfrm>
          <a:prstGeom prst="bentConnector3">
            <a:avLst>
              <a:gd name="adj1" fmla="val -1111"/>
            </a:avLst>
          </a:prstGeom>
          <a:ln>
            <a:tailEnd type="triangle"/>
          </a:ln>
        </p:spPr>
        <p:style>
          <a:lnRef idx="1">
            <a:schemeClr val="dk1"/>
          </a:lnRef>
          <a:fillRef idx="0">
            <a:schemeClr val="dk1"/>
          </a:fillRef>
          <a:effectRef idx="0">
            <a:schemeClr val="dk1"/>
          </a:effectRef>
          <a:fontRef idx="minor">
            <a:schemeClr val="tx1"/>
          </a:fontRef>
        </p:style>
      </p:cxnSp>
      <p:cxnSp>
        <p:nvCxnSpPr>
          <p:cNvPr id="29" name="Elbow Connector 28">
            <a:extLst>
              <a:ext uri="{FF2B5EF4-FFF2-40B4-BE49-F238E27FC236}">
                <a16:creationId xmlns:a16="http://schemas.microsoft.com/office/drawing/2014/main" id="{6DC75C4F-4452-83BE-455D-FEB457D04056}"/>
              </a:ext>
            </a:extLst>
          </p:cNvPr>
          <p:cNvCxnSpPr>
            <a:cxnSpLocks/>
          </p:cNvCxnSpPr>
          <p:nvPr/>
        </p:nvCxnSpPr>
        <p:spPr>
          <a:xfrm>
            <a:off x="8610600" y="4276473"/>
            <a:ext cx="1229260" cy="672329"/>
          </a:xfrm>
          <a:prstGeom prst="bentConnector3">
            <a:avLst>
              <a:gd name="adj1" fmla="val -417"/>
            </a:avLst>
          </a:prstGeom>
          <a:ln>
            <a:tailEnd type="triangle"/>
          </a:ln>
        </p:spPr>
        <p:style>
          <a:lnRef idx="1">
            <a:schemeClr val="dk1"/>
          </a:lnRef>
          <a:fillRef idx="0">
            <a:schemeClr val="dk1"/>
          </a:fillRef>
          <a:effectRef idx="0">
            <a:schemeClr val="dk1"/>
          </a:effectRef>
          <a:fontRef idx="minor">
            <a:schemeClr val="tx1"/>
          </a:fontRef>
        </p:style>
      </p:cxnSp>
      <p:sp>
        <p:nvSpPr>
          <p:cNvPr id="32" name="Google Shape;194;p56">
            <a:extLst>
              <a:ext uri="{FF2B5EF4-FFF2-40B4-BE49-F238E27FC236}">
                <a16:creationId xmlns:a16="http://schemas.microsoft.com/office/drawing/2014/main" id="{136B9A8E-104C-7F17-800E-47E58F98D5B8}"/>
              </a:ext>
            </a:extLst>
          </p:cNvPr>
          <p:cNvSpPr txBox="1">
            <a:spLocks/>
          </p:cNvSpPr>
          <p:nvPr/>
        </p:nvSpPr>
        <p:spPr>
          <a:xfrm>
            <a:off x="4229106" y="230068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700" b="1" dirty="0">
                <a:solidFill>
                  <a:schemeClr val="tx1"/>
                </a:solidFill>
              </a:rPr>
              <a:t>Create Posts</a:t>
            </a:r>
          </a:p>
        </p:txBody>
      </p:sp>
      <p:sp>
        <p:nvSpPr>
          <p:cNvPr id="33" name="Google Shape;194;p56">
            <a:extLst>
              <a:ext uri="{FF2B5EF4-FFF2-40B4-BE49-F238E27FC236}">
                <a16:creationId xmlns:a16="http://schemas.microsoft.com/office/drawing/2014/main" id="{6BC18BAC-FB1E-FD3D-EFF8-DADFCC2D717B}"/>
              </a:ext>
            </a:extLst>
          </p:cNvPr>
          <p:cNvSpPr txBox="1">
            <a:spLocks/>
          </p:cNvSpPr>
          <p:nvPr/>
        </p:nvSpPr>
        <p:spPr>
          <a:xfrm>
            <a:off x="5462623" y="3474444"/>
            <a:ext cx="2238035" cy="605894"/>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000" b="1" dirty="0">
                <a:solidFill>
                  <a:schemeClr val="tx1"/>
                </a:solidFill>
              </a:rPr>
              <a:t>Perform Information Manipulation</a:t>
            </a:r>
          </a:p>
        </p:txBody>
      </p:sp>
      <p:sp>
        <p:nvSpPr>
          <p:cNvPr id="34" name="Google Shape;194;p56">
            <a:extLst>
              <a:ext uri="{FF2B5EF4-FFF2-40B4-BE49-F238E27FC236}">
                <a16:creationId xmlns:a16="http://schemas.microsoft.com/office/drawing/2014/main" id="{F5D2672C-FCF4-561C-5432-F787E264AD98}"/>
              </a:ext>
            </a:extLst>
          </p:cNvPr>
          <p:cNvSpPr txBox="1">
            <a:spLocks/>
          </p:cNvSpPr>
          <p:nvPr/>
        </p:nvSpPr>
        <p:spPr>
          <a:xfrm>
            <a:off x="7755692" y="483124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700" b="1" dirty="0">
                <a:solidFill>
                  <a:schemeClr val="tx1"/>
                </a:solidFill>
              </a:rPr>
              <a:t>Analyze Impact</a:t>
            </a:r>
          </a:p>
        </p:txBody>
      </p:sp>
      <p:grpSp>
        <p:nvGrpSpPr>
          <p:cNvPr id="37" name="Group 36">
            <a:extLst>
              <a:ext uri="{FF2B5EF4-FFF2-40B4-BE49-F238E27FC236}">
                <a16:creationId xmlns:a16="http://schemas.microsoft.com/office/drawing/2014/main" id="{C89DF07A-44CA-9CAF-4CB4-56FE33F3156C}"/>
              </a:ext>
            </a:extLst>
          </p:cNvPr>
          <p:cNvGrpSpPr/>
          <p:nvPr/>
        </p:nvGrpSpPr>
        <p:grpSpPr>
          <a:xfrm>
            <a:off x="5517657" y="1089069"/>
            <a:ext cx="2238035" cy="869579"/>
            <a:chOff x="4717607" y="175477"/>
            <a:chExt cx="2238035" cy="869579"/>
          </a:xfrm>
        </p:grpSpPr>
        <p:sp>
          <p:nvSpPr>
            <p:cNvPr id="35" name="TextBox 34">
              <a:extLst>
                <a:ext uri="{FF2B5EF4-FFF2-40B4-BE49-F238E27FC236}">
                  <a16:creationId xmlns:a16="http://schemas.microsoft.com/office/drawing/2014/main" id="{27322860-7BFD-D4AB-55B2-551CE05E4CFF}"/>
                </a:ext>
              </a:extLst>
            </p:cNvPr>
            <p:cNvSpPr txBox="1"/>
            <p:nvPr/>
          </p:nvSpPr>
          <p:spPr>
            <a:xfrm>
              <a:off x="5445761" y="175477"/>
              <a:ext cx="79380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WHAT</a:t>
              </a:r>
            </a:p>
          </p:txBody>
        </p:sp>
        <p:sp>
          <p:nvSpPr>
            <p:cNvPr id="36" name="Google Shape;194;p56">
              <a:extLst>
                <a:ext uri="{FF2B5EF4-FFF2-40B4-BE49-F238E27FC236}">
                  <a16:creationId xmlns:a16="http://schemas.microsoft.com/office/drawing/2014/main" id="{31AA8626-4050-AAF9-3CEF-C3D4C4067B23}"/>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Narratives</a:t>
              </a:r>
            </a:p>
          </p:txBody>
        </p:sp>
      </p:grpSp>
      <p:grpSp>
        <p:nvGrpSpPr>
          <p:cNvPr id="40" name="Group 39">
            <a:extLst>
              <a:ext uri="{FF2B5EF4-FFF2-40B4-BE49-F238E27FC236}">
                <a16:creationId xmlns:a16="http://schemas.microsoft.com/office/drawing/2014/main" id="{01055FD3-249F-D63F-BBC1-36858F71D407}"/>
              </a:ext>
            </a:extLst>
          </p:cNvPr>
          <p:cNvGrpSpPr/>
          <p:nvPr/>
        </p:nvGrpSpPr>
        <p:grpSpPr>
          <a:xfrm>
            <a:off x="7405240" y="2032143"/>
            <a:ext cx="2238035" cy="916308"/>
            <a:chOff x="4717607" y="128748"/>
            <a:chExt cx="2238035" cy="916308"/>
          </a:xfrm>
        </p:grpSpPr>
        <p:sp>
          <p:nvSpPr>
            <p:cNvPr id="41" name="TextBox 40">
              <a:extLst>
                <a:ext uri="{FF2B5EF4-FFF2-40B4-BE49-F238E27FC236}">
                  <a16:creationId xmlns:a16="http://schemas.microsoft.com/office/drawing/2014/main" id="{154DB2B5-9CE8-A8CA-CFD9-70BF46B0255F}"/>
                </a:ext>
              </a:extLst>
            </p:cNvPr>
            <p:cNvSpPr txBox="1"/>
            <p:nvPr/>
          </p:nvSpPr>
          <p:spPr>
            <a:xfrm>
              <a:off x="5488612" y="128748"/>
              <a:ext cx="696024"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HOW</a:t>
              </a:r>
            </a:p>
          </p:txBody>
        </p:sp>
        <p:sp>
          <p:nvSpPr>
            <p:cNvPr id="42" name="Google Shape;194;p56">
              <a:extLst>
                <a:ext uri="{FF2B5EF4-FFF2-40B4-BE49-F238E27FC236}">
                  <a16:creationId xmlns:a16="http://schemas.microsoft.com/office/drawing/2014/main" id="{A8D129CC-88B2-E2F5-C7AB-96F9AF10024C}"/>
                </a:ext>
              </a:extLst>
            </p:cNvPr>
            <p:cNvSpPr txBox="1">
              <a:spLocks/>
            </p:cNvSpPr>
            <p:nvPr/>
          </p:nvSpPr>
          <p:spPr>
            <a:xfrm>
              <a:off x="4717607" y="411184"/>
              <a:ext cx="2238035" cy="6338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BEND Framework</a:t>
              </a:r>
            </a:p>
            <a:p>
              <a:pPr marL="114300" indent="0" algn="ctr">
                <a:buFont typeface="Arial"/>
                <a:buNone/>
              </a:pPr>
              <a:r>
                <a:rPr lang="en-US" sz="1200" b="1" dirty="0">
                  <a:solidFill>
                    <a:schemeClr val="tx1"/>
                  </a:solidFill>
                </a:rPr>
                <a:t>Automated Coordination</a:t>
              </a:r>
            </a:p>
          </p:txBody>
        </p:sp>
      </p:grpSp>
      <p:grpSp>
        <p:nvGrpSpPr>
          <p:cNvPr id="43" name="Group 42">
            <a:extLst>
              <a:ext uri="{FF2B5EF4-FFF2-40B4-BE49-F238E27FC236}">
                <a16:creationId xmlns:a16="http://schemas.microsoft.com/office/drawing/2014/main" id="{F5214C64-D2EE-2F8A-796D-99ABA8C8D1E7}"/>
              </a:ext>
            </a:extLst>
          </p:cNvPr>
          <p:cNvGrpSpPr/>
          <p:nvPr/>
        </p:nvGrpSpPr>
        <p:grpSpPr>
          <a:xfrm>
            <a:off x="9478033" y="3321696"/>
            <a:ext cx="2238035" cy="891640"/>
            <a:chOff x="4717607" y="153416"/>
            <a:chExt cx="2238035" cy="891640"/>
          </a:xfrm>
        </p:grpSpPr>
        <p:sp>
          <p:nvSpPr>
            <p:cNvPr id="44" name="TextBox 43">
              <a:extLst>
                <a:ext uri="{FF2B5EF4-FFF2-40B4-BE49-F238E27FC236}">
                  <a16:creationId xmlns:a16="http://schemas.microsoft.com/office/drawing/2014/main" id="{322E82B5-55B9-2F01-C218-7282925A8C3F}"/>
                </a:ext>
              </a:extLst>
            </p:cNvPr>
            <p:cNvSpPr txBox="1"/>
            <p:nvPr/>
          </p:nvSpPr>
          <p:spPr>
            <a:xfrm>
              <a:off x="5506245" y="153416"/>
              <a:ext cx="660758"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WHY</a:t>
              </a:r>
            </a:p>
          </p:txBody>
        </p:sp>
        <p:sp>
          <p:nvSpPr>
            <p:cNvPr id="45" name="Google Shape;194;p56">
              <a:extLst>
                <a:ext uri="{FF2B5EF4-FFF2-40B4-BE49-F238E27FC236}">
                  <a16:creationId xmlns:a16="http://schemas.microsoft.com/office/drawing/2014/main" id="{6F172597-08B7-E12F-E5BC-9C4EE02771A3}"/>
                </a:ext>
              </a:extLst>
            </p:cNvPr>
            <p:cNvSpPr txBox="1">
              <a:spLocks/>
            </p:cNvSpPr>
            <p:nvPr/>
          </p:nvSpPr>
          <p:spPr>
            <a:xfrm>
              <a:off x="4717607" y="411184"/>
              <a:ext cx="2238035" cy="6338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Change engagement</a:t>
              </a:r>
            </a:p>
            <a:p>
              <a:pPr marL="114300" indent="0" algn="ctr">
                <a:buFont typeface="Arial"/>
                <a:buNone/>
              </a:pPr>
              <a:r>
                <a:rPr lang="en-US" sz="1200" b="1" dirty="0">
                  <a:solidFill>
                    <a:schemeClr val="tx1"/>
                  </a:solidFill>
                </a:rPr>
                <a:t>Create polarization</a:t>
              </a:r>
            </a:p>
          </p:txBody>
        </p:sp>
      </p:grpSp>
      <p:cxnSp>
        <p:nvCxnSpPr>
          <p:cNvPr id="47" name="Straight Arrow Connector 46">
            <a:extLst>
              <a:ext uri="{FF2B5EF4-FFF2-40B4-BE49-F238E27FC236}">
                <a16:creationId xmlns:a16="http://schemas.microsoft.com/office/drawing/2014/main" id="{EE24F5C8-0F61-7BF0-211C-61F4A34737BA}"/>
              </a:ext>
            </a:extLst>
          </p:cNvPr>
          <p:cNvCxnSpPr>
            <a:cxnSpLocks/>
          </p:cNvCxnSpPr>
          <p:nvPr/>
        </p:nvCxnSpPr>
        <p:spPr>
          <a:xfrm>
            <a:off x="4673600" y="6096131"/>
            <a:ext cx="6978159" cy="42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B4CCA649-9DE7-03F9-98FF-E47850CCFB48}"/>
              </a:ext>
            </a:extLst>
          </p:cNvPr>
          <p:cNvGrpSpPr/>
          <p:nvPr/>
        </p:nvGrpSpPr>
        <p:grpSpPr>
          <a:xfrm>
            <a:off x="9534752" y="5748632"/>
            <a:ext cx="2238035" cy="869579"/>
            <a:chOff x="4717607" y="175477"/>
            <a:chExt cx="2238035" cy="869579"/>
          </a:xfrm>
        </p:grpSpPr>
        <p:sp>
          <p:nvSpPr>
            <p:cNvPr id="51" name="TextBox 50">
              <a:extLst>
                <a:ext uri="{FF2B5EF4-FFF2-40B4-BE49-F238E27FC236}">
                  <a16:creationId xmlns:a16="http://schemas.microsoft.com/office/drawing/2014/main" id="{0900B1F2-5A44-E594-3D6F-0757B1E71A4C}"/>
                </a:ext>
              </a:extLst>
            </p:cNvPr>
            <p:cNvSpPr txBox="1"/>
            <p:nvPr/>
          </p:nvSpPr>
          <p:spPr>
            <a:xfrm>
              <a:off x="5445761" y="175477"/>
              <a:ext cx="805029"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WHEN</a:t>
              </a:r>
            </a:p>
          </p:txBody>
        </p:sp>
        <p:sp>
          <p:nvSpPr>
            <p:cNvPr id="52" name="Google Shape;194;p56">
              <a:extLst>
                <a:ext uri="{FF2B5EF4-FFF2-40B4-BE49-F238E27FC236}">
                  <a16:creationId xmlns:a16="http://schemas.microsoft.com/office/drawing/2014/main" id="{4C5341BB-5AC5-64AE-85A0-94A352E0006C}"/>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Time Series Analysis</a:t>
              </a:r>
            </a:p>
          </p:txBody>
        </p:sp>
      </p:grpSp>
      <p:pic>
        <p:nvPicPr>
          <p:cNvPr id="2060" name="Picture 12" descr="Wall clock – Confederation of Uganda Tourism Association">
            <a:extLst>
              <a:ext uri="{FF2B5EF4-FFF2-40B4-BE49-F238E27FC236}">
                <a16:creationId xmlns:a16="http://schemas.microsoft.com/office/drawing/2014/main" id="{4C6025AF-1448-D094-8479-29623DEBF5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7209"/>
          <a:stretch/>
        </p:blipFill>
        <p:spPr bwMode="auto">
          <a:xfrm>
            <a:off x="11277981" y="5443139"/>
            <a:ext cx="747555" cy="618904"/>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79878EB3-3DD3-FE3F-A4D3-893F45C89235}"/>
              </a:ext>
            </a:extLst>
          </p:cNvPr>
          <p:cNvGrpSpPr/>
          <p:nvPr/>
        </p:nvGrpSpPr>
        <p:grpSpPr>
          <a:xfrm>
            <a:off x="3984136" y="4798225"/>
            <a:ext cx="2238035" cy="869579"/>
            <a:chOff x="4717607" y="175477"/>
            <a:chExt cx="2238035" cy="869579"/>
          </a:xfrm>
        </p:grpSpPr>
        <p:sp>
          <p:nvSpPr>
            <p:cNvPr id="54" name="TextBox 53">
              <a:extLst>
                <a:ext uri="{FF2B5EF4-FFF2-40B4-BE49-F238E27FC236}">
                  <a16:creationId xmlns:a16="http://schemas.microsoft.com/office/drawing/2014/main" id="{D64ACB5D-604D-E055-07AF-7E19D8E91AC2}"/>
                </a:ext>
              </a:extLst>
            </p:cNvPr>
            <p:cNvSpPr txBox="1"/>
            <p:nvPr/>
          </p:nvSpPr>
          <p:spPr>
            <a:xfrm>
              <a:off x="5445761" y="175477"/>
              <a:ext cx="89479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WHERE</a:t>
              </a:r>
            </a:p>
          </p:txBody>
        </p:sp>
        <p:sp>
          <p:nvSpPr>
            <p:cNvPr id="55" name="Google Shape;194;p56">
              <a:extLst>
                <a:ext uri="{FF2B5EF4-FFF2-40B4-BE49-F238E27FC236}">
                  <a16:creationId xmlns:a16="http://schemas.microsoft.com/office/drawing/2014/main" id="{8412E457-247F-1C46-19BF-469D3991EB37}"/>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Virtual Experiments</a:t>
              </a:r>
            </a:p>
          </p:txBody>
        </p:sp>
      </p:grpSp>
    </p:spTree>
    <p:extLst>
      <p:ext uri="{BB962C8B-B14F-4D97-AF65-F5344CB8AC3E}">
        <p14:creationId xmlns:p14="http://schemas.microsoft.com/office/powerpoint/2010/main" val="4069652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Simulation as a predictive tool</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omment, marketing, media, post, social icon - Download on Iconfinder">
            <a:extLst>
              <a:ext uri="{FF2B5EF4-FFF2-40B4-BE49-F238E27FC236}">
                <a16:creationId xmlns:a16="http://schemas.microsoft.com/office/drawing/2014/main" id="{48B70E4C-619B-0BC0-12AB-6575AB44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155" y="1837191"/>
            <a:ext cx="781729" cy="7817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cial Media Likes To Pay Attention To Label Elements PNG Images | PSD Free  Download - Pikbest">
            <a:extLst>
              <a:ext uri="{FF2B5EF4-FFF2-40B4-BE49-F238E27FC236}">
                <a16:creationId xmlns:a16="http://schemas.microsoft.com/office/drawing/2014/main" id="{1B45A73D-46C1-9B0C-96DA-86AD7BA54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2948" y="4158727"/>
            <a:ext cx="1448729" cy="14487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at Exactly is Information Technology (IT) | Workforce.com">
            <a:extLst>
              <a:ext uri="{FF2B5EF4-FFF2-40B4-BE49-F238E27FC236}">
                <a16:creationId xmlns:a16="http://schemas.microsoft.com/office/drawing/2014/main" id="{114EB519-CABA-7120-E691-1AB2A3557F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9120"/>
          <a:stretch/>
        </p:blipFill>
        <p:spPr bwMode="auto">
          <a:xfrm>
            <a:off x="7963665" y="3010109"/>
            <a:ext cx="1100138" cy="12047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ouple of cartoon robots&#10;&#10;Description automatically generated">
            <a:extLst>
              <a:ext uri="{FF2B5EF4-FFF2-40B4-BE49-F238E27FC236}">
                <a16:creationId xmlns:a16="http://schemas.microsoft.com/office/drawing/2014/main" id="{1F60C873-E5CC-64ED-4B0B-CE47C5111F1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7" b="80371" l="7108" r="44932">
                        <a14:foregroundMark x1="19159" y1="24884" x2="19159" y2="24884"/>
                        <a14:foregroundMark x1="10260" y1="30680" x2="10260" y2="30680"/>
                        <a14:foregroundMark x1="10321" y1="33308" x2="10321" y2="33308"/>
                        <a14:foregroundMark x1="7726" y1="36399" x2="7726" y2="36399"/>
                        <a14:foregroundMark x1="43696" y1="65997" x2="43696" y2="65997"/>
                        <a14:foregroundMark x1="26452" y1="77898" x2="26452" y2="77898"/>
                        <a14:foregroundMark x1="36094" y1="78748" x2="36094" y2="78748"/>
                        <a14:foregroundMark x1="7231" y1="41113" x2="7231" y2="41113"/>
                        <a14:foregroundMark x1="19098" y1="80139" x2="19098" y2="80139"/>
                        <a14:foregroundMark x1="41038" y1="69474" x2="41038" y2="69474"/>
                        <a14:foregroundMark x1="41533" y1="69629" x2="41533" y2="69629"/>
                        <a14:foregroundMark x1="33622" y1="80371" x2="33622" y2="80371"/>
                        <a14:foregroundMark x1="43140" y1="45672" x2="43140" y2="45672"/>
                        <a14:foregroundMark x1="44932" y1="45672" x2="44932" y2="45672"/>
                      </a14:backgroundRemoval>
                    </a14:imgEffect>
                  </a14:imgLayer>
                </a14:imgProps>
              </a:ext>
            </a:extLst>
          </a:blip>
          <a:srcRect l="5507" t="20636" r="52528" b="17607"/>
          <a:stretch/>
        </p:blipFill>
        <p:spPr>
          <a:xfrm>
            <a:off x="4598714" y="711273"/>
            <a:ext cx="640785" cy="753757"/>
          </a:xfrm>
          <a:prstGeom prst="rect">
            <a:avLst/>
          </a:prstGeom>
        </p:spPr>
      </p:pic>
      <p:pic>
        <p:nvPicPr>
          <p:cNvPr id="2056" name="Picture 8" descr="Human Icons - Free SVG &amp; PNG Human Images - Noun Project">
            <a:extLst>
              <a:ext uri="{FF2B5EF4-FFF2-40B4-BE49-F238E27FC236}">
                <a16:creationId xmlns:a16="http://schemas.microsoft.com/office/drawing/2014/main" id="{D1DF35EE-9392-F6C8-235C-2B9401F17FC9}"/>
              </a:ext>
            </a:extLst>
          </p:cNvPr>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123361" y="663873"/>
            <a:ext cx="898158" cy="8981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7F7BC37-966D-B3B1-8114-4080ECDCC89B}"/>
              </a:ext>
            </a:extLst>
          </p:cNvPr>
          <p:cNvSpPr txBox="1"/>
          <p:nvPr/>
        </p:nvSpPr>
        <p:spPr>
          <a:xfrm>
            <a:off x="5035025" y="79492"/>
            <a:ext cx="696024"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WHO</a:t>
            </a:r>
          </a:p>
        </p:txBody>
      </p:sp>
      <p:sp>
        <p:nvSpPr>
          <p:cNvPr id="22" name="Google Shape;194;p56">
            <a:extLst>
              <a:ext uri="{FF2B5EF4-FFF2-40B4-BE49-F238E27FC236}">
                <a16:creationId xmlns:a16="http://schemas.microsoft.com/office/drawing/2014/main" id="{26B951AB-6A2C-6897-7546-7DE4C3026EAD}"/>
              </a:ext>
            </a:extLst>
          </p:cNvPr>
          <p:cNvSpPr txBox="1">
            <a:spLocks/>
          </p:cNvSpPr>
          <p:nvPr/>
        </p:nvSpPr>
        <p:spPr>
          <a:xfrm>
            <a:off x="4205587" y="29582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Bots/ Humans </a:t>
            </a:r>
          </a:p>
        </p:txBody>
      </p:sp>
      <p:cxnSp>
        <p:nvCxnSpPr>
          <p:cNvPr id="25" name="Elbow Connector 24">
            <a:extLst>
              <a:ext uri="{FF2B5EF4-FFF2-40B4-BE49-F238E27FC236}">
                <a16:creationId xmlns:a16="http://schemas.microsoft.com/office/drawing/2014/main" id="{109DEDB0-F2D6-BCBE-9AD1-73D89D564D60}"/>
              </a:ext>
            </a:extLst>
          </p:cNvPr>
          <p:cNvCxnSpPr/>
          <p:nvPr/>
        </p:nvCxnSpPr>
        <p:spPr>
          <a:xfrm>
            <a:off x="5273849" y="1486101"/>
            <a:ext cx="914400" cy="914400"/>
          </a:xfrm>
          <a:prstGeom prst="bentConnector3">
            <a:avLst>
              <a:gd name="adj1" fmla="val -1111"/>
            </a:avLst>
          </a:prstGeom>
          <a:ln>
            <a:tailEnd type="triangle"/>
          </a:ln>
        </p:spPr>
        <p:style>
          <a:lnRef idx="1">
            <a:schemeClr val="dk1"/>
          </a:lnRef>
          <a:fillRef idx="0">
            <a:schemeClr val="dk1"/>
          </a:fillRef>
          <a:effectRef idx="0">
            <a:schemeClr val="dk1"/>
          </a:effectRef>
          <a:fontRef idx="minor">
            <a:schemeClr val="tx1"/>
          </a:fontRef>
        </p:style>
      </p:cxnSp>
      <p:cxnSp>
        <p:nvCxnSpPr>
          <p:cNvPr id="27" name="Elbow Connector 26">
            <a:extLst>
              <a:ext uri="{FF2B5EF4-FFF2-40B4-BE49-F238E27FC236}">
                <a16:creationId xmlns:a16="http://schemas.microsoft.com/office/drawing/2014/main" id="{C19D45F2-CAB7-21C5-68E5-921F1BA18B75}"/>
              </a:ext>
            </a:extLst>
          </p:cNvPr>
          <p:cNvCxnSpPr/>
          <p:nvPr/>
        </p:nvCxnSpPr>
        <p:spPr>
          <a:xfrm>
            <a:off x="6753554" y="2637147"/>
            <a:ext cx="914400" cy="914400"/>
          </a:xfrm>
          <a:prstGeom prst="bentConnector3">
            <a:avLst>
              <a:gd name="adj1" fmla="val -1111"/>
            </a:avLst>
          </a:prstGeom>
          <a:ln>
            <a:tailEnd type="triangle"/>
          </a:ln>
        </p:spPr>
        <p:style>
          <a:lnRef idx="1">
            <a:schemeClr val="dk1"/>
          </a:lnRef>
          <a:fillRef idx="0">
            <a:schemeClr val="dk1"/>
          </a:fillRef>
          <a:effectRef idx="0">
            <a:schemeClr val="dk1"/>
          </a:effectRef>
          <a:fontRef idx="minor">
            <a:schemeClr val="tx1"/>
          </a:fontRef>
        </p:style>
      </p:cxnSp>
      <p:cxnSp>
        <p:nvCxnSpPr>
          <p:cNvPr id="29" name="Elbow Connector 28">
            <a:extLst>
              <a:ext uri="{FF2B5EF4-FFF2-40B4-BE49-F238E27FC236}">
                <a16:creationId xmlns:a16="http://schemas.microsoft.com/office/drawing/2014/main" id="{6DC75C4F-4452-83BE-455D-FEB457D04056}"/>
              </a:ext>
            </a:extLst>
          </p:cNvPr>
          <p:cNvCxnSpPr>
            <a:cxnSpLocks/>
          </p:cNvCxnSpPr>
          <p:nvPr/>
        </p:nvCxnSpPr>
        <p:spPr>
          <a:xfrm>
            <a:off x="8610600" y="4276473"/>
            <a:ext cx="1229260" cy="672329"/>
          </a:xfrm>
          <a:prstGeom prst="bentConnector3">
            <a:avLst>
              <a:gd name="adj1" fmla="val -417"/>
            </a:avLst>
          </a:prstGeom>
          <a:ln>
            <a:tailEnd type="triangle"/>
          </a:ln>
        </p:spPr>
        <p:style>
          <a:lnRef idx="1">
            <a:schemeClr val="dk1"/>
          </a:lnRef>
          <a:fillRef idx="0">
            <a:schemeClr val="dk1"/>
          </a:fillRef>
          <a:effectRef idx="0">
            <a:schemeClr val="dk1"/>
          </a:effectRef>
          <a:fontRef idx="minor">
            <a:schemeClr val="tx1"/>
          </a:fontRef>
        </p:style>
      </p:cxnSp>
      <p:sp>
        <p:nvSpPr>
          <p:cNvPr id="32" name="Google Shape;194;p56">
            <a:extLst>
              <a:ext uri="{FF2B5EF4-FFF2-40B4-BE49-F238E27FC236}">
                <a16:creationId xmlns:a16="http://schemas.microsoft.com/office/drawing/2014/main" id="{136B9A8E-104C-7F17-800E-47E58F98D5B8}"/>
              </a:ext>
            </a:extLst>
          </p:cNvPr>
          <p:cNvSpPr txBox="1">
            <a:spLocks/>
          </p:cNvSpPr>
          <p:nvPr/>
        </p:nvSpPr>
        <p:spPr>
          <a:xfrm>
            <a:off x="4229106" y="230068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700" b="1" dirty="0">
                <a:solidFill>
                  <a:schemeClr val="tx1"/>
                </a:solidFill>
              </a:rPr>
              <a:t>Create Posts</a:t>
            </a:r>
          </a:p>
        </p:txBody>
      </p:sp>
      <p:sp>
        <p:nvSpPr>
          <p:cNvPr id="33" name="Google Shape;194;p56">
            <a:extLst>
              <a:ext uri="{FF2B5EF4-FFF2-40B4-BE49-F238E27FC236}">
                <a16:creationId xmlns:a16="http://schemas.microsoft.com/office/drawing/2014/main" id="{6BC18BAC-FB1E-FD3D-EFF8-DADFCC2D717B}"/>
              </a:ext>
            </a:extLst>
          </p:cNvPr>
          <p:cNvSpPr txBox="1">
            <a:spLocks/>
          </p:cNvSpPr>
          <p:nvPr/>
        </p:nvSpPr>
        <p:spPr>
          <a:xfrm>
            <a:off x="5462623" y="3474444"/>
            <a:ext cx="2238035" cy="605894"/>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000" b="1" dirty="0">
                <a:solidFill>
                  <a:schemeClr val="tx1"/>
                </a:solidFill>
              </a:rPr>
              <a:t>Perform Information Manipulation</a:t>
            </a:r>
          </a:p>
        </p:txBody>
      </p:sp>
      <p:sp>
        <p:nvSpPr>
          <p:cNvPr id="34" name="Google Shape;194;p56">
            <a:extLst>
              <a:ext uri="{FF2B5EF4-FFF2-40B4-BE49-F238E27FC236}">
                <a16:creationId xmlns:a16="http://schemas.microsoft.com/office/drawing/2014/main" id="{F5D2672C-FCF4-561C-5432-F787E264AD98}"/>
              </a:ext>
            </a:extLst>
          </p:cNvPr>
          <p:cNvSpPr txBox="1">
            <a:spLocks/>
          </p:cNvSpPr>
          <p:nvPr/>
        </p:nvSpPr>
        <p:spPr>
          <a:xfrm>
            <a:off x="7755692" y="483124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700" b="1" dirty="0">
                <a:solidFill>
                  <a:schemeClr val="tx1"/>
                </a:solidFill>
              </a:rPr>
              <a:t>Analyze Impact</a:t>
            </a:r>
          </a:p>
        </p:txBody>
      </p:sp>
      <p:grpSp>
        <p:nvGrpSpPr>
          <p:cNvPr id="37" name="Group 36">
            <a:extLst>
              <a:ext uri="{FF2B5EF4-FFF2-40B4-BE49-F238E27FC236}">
                <a16:creationId xmlns:a16="http://schemas.microsoft.com/office/drawing/2014/main" id="{C89DF07A-44CA-9CAF-4CB4-56FE33F3156C}"/>
              </a:ext>
            </a:extLst>
          </p:cNvPr>
          <p:cNvGrpSpPr/>
          <p:nvPr/>
        </p:nvGrpSpPr>
        <p:grpSpPr>
          <a:xfrm>
            <a:off x="5517657" y="1089069"/>
            <a:ext cx="2238035" cy="869579"/>
            <a:chOff x="4717607" y="175477"/>
            <a:chExt cx="2238035" cy="869579"/>
          </a:xfrm>
        </p:grpSpPr>
        <p:sp>
          <p:nvSpPr>
            <p:cNvPr id="35" name="TextBox 34">
              <a:extLst>
                <a:ext uri="{FF2B5EF4-FFF2-40B4-BE49-F238E27FC236}">
                  <a16:creationId xmlns:a16="http://schemas.microsoft.com/office/drawing/2014/main" id="{27322860-7BFD-D4AB-55B2-551CE05E4CFF}"/>
                </a:ext>
              </a:extLst>
            </p:cNvPr>
            <p:cNvSpPr txBox="1"/>
            <p:nvPr/>
          </p:nvSpPr>
          <p:spPr>
            <a:xfrm>
              <a:off x="5445761" y="175477"/>
              <a:ext cx="79380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WHAT</a:t>
              </a:r>
            </a:p>
          </p:txBody>
        </p:sp>
        <p:sp>
          <p:nvSpPr>
            <p:cNvPr id="36" name="Google Shape;194;p56">
              <a:extLst>
                <a:ext uri="{FF2B5EF4-FFF2-40B4-BE49-F238E27FC236}">
                  <a16:creationId xmlns:a16="http://schemas.microsoft.com/office/drawing/2014/main" id="{31AA8626-4050-AAF9-3CEF-C3D4C4067B23}"/>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Narratives</a:t>
              </a:r>
            </a:p>
          </p:txBody>
        </p:sp>
      </p:grpSp>
      <p:grpSp>
        <p:nvGrpSpPr>
          <p:cNvPr id="40" name="Group 39">
            <a:extLst>
              <a:ext uri="{FF2B5EF4-FFF2-40B4-BE49-F238E27FC236}">
                <a16:creationId xmlns:a16="http://schemas.microsoft.com/office/drawing/2014/main" id="{01055FD3-249F-D63F-BBC1-36858F71D407}"/>
              </a:ext>
            </a:extLst>
          </p:cNvPr>
          <p:cNvGrpSpPr/>
          <p:nvPr/>
        </p:nvGrpSpPr>
        <p:grpSpPr>
          <a:xfrm>
            <a:off x="7405240" y="2032143"/>
            <a:ext cx="2238035" cy="916308"/>
            <a:chOff x="4717607" y="128748"/>
            <a:chExt cx="2238035" cy="916308"/>
          </a:xfrm>
        </p:grpSpPr>
        <p:sp>
          <p:nvSpPr>
            <p:cNvPr id="41" name="TextBox 40">
              <a:extLst>
                <a:ext uri="{FF2B5EF4-FFF2-40B4-BE49-F238E27FC236}">
                  <a16:creationId xmlns:a16="http://schemas.microsoft.com/office/drawing/2014/main" id="{154DB2B5-9CE8-A8CA-CFD9-70BF46B0255F}"/>
                </a:ext>
              </a:extLst>
            </p:cNvPr>
            <p:cNvSpPr txBox="1"/>
            <p:nvPr/>
          </p:nvSpPr>
          <p:spPr>
            <a:xfrm>
              <a:off x="5488612" y="128748"/>
              <a:ext cx="696024"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HOW</a:t>
              </a:r>
            </a:p>
          </p:txBody>
        </p:sp>
        <p:sp>
          <p:nvSpPr>
            <p:cNvPr id="42" name="Google Shape;194;p56">
              <a:extLst>
                <a:ext uri="{FF2B5EF4-FFF2-40B4-BE49-F238E27FC236}">
                  <a16:creationId xmlns:a16="http://schemas.microsoft.com/office/drawing/2014/main" id="{A8D129CC-88B2-E2F5-C7AB-96F9AF10024C}"/>
                </a:ext>
              </a:extLst>
            </p:cNvPr>
            <p:cNvSpPr txBox="1">
              <a:spLocks/>
            </p:cNvSpPr>
            <p:nvPr/>
          </p:nvSpPr>
          <p:spPr>
            <a:xfrm>
              <a:off x="4717607" y="411184"/>
              <a:ext cx="2238035" cy="6338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BEND Framework</a:t>
              </a:r>
            </a:p>
            <a:p>
              <a:pPr marL="114300" indent="0" algn="ctr">
                <a:buFont typeface="Arial"/>
                <a:buNone/>
              </a:pPr>
              <a:r>
                <a:rPr lang="en-US" sz="1200" b="1" dirty="0">
                  <a:solidFill>
                    <a:schemeClr val="tx1"/>
                  </a:solidFill>
                </a:rPr>
                <a:t>Automated Coordination</a:t>
              </a:r>
            </a:p>
          </p:txBody>
        </p:sp>
      </p:grpSp>
      <p:grpSp>
        <p:nvGrpSpPr>
          <p:cNvPr id="43" name="Group 42">
            <a:extLst>
              <a:ext uri="{FF2B5EF4-FFF2-40B4-BE49-F238E27FC236}">
                <a16:creationId xmlns:a16="http://schemas.microsoft.com/office/drawing/2014/main" id="{F5214C64-D2EE-2F8A-796D-99ABA8C8D1E7}"/>
              </a:ext>
            </a:extLst>
          </p:cNvPr>
          <p:cNvGrpSpPr/>
          <p:nvPr/>
        </p:nvGrpSpPr>
        <p:grpSpPr>
          <a:xfrm>
            <a:off x="9624394" y="3321696"/>
            <a:ext cx="2238035" cy="891640"/>
            <a:chOff x="4717607" y="153416"/>
            <a:chExt cx="2238035" cy="891640"/>
          </a:xfrm>
        </p:grpSpPr>
        <p:sp>
          <p:nvSpPr>
            <p:cNvPr id="44" name="TextBox 43">
              <a:extLst>
                <a:ext uri="{FF2B5EF4-FFF2-40B4-BE49-F238E27FC236}">
                  <a16:creationId xmlns:a16="http://schemas.microsoft.com/office/drawing/2014/main" id="{322E82B5-55B9-2F01-C218-7282925A8C3F}"/>
                </a:ext>
              </a:extLst>
            </p:cNvPr>
            <p:cNvSpPr txBox="1"/>
            <p:nvPr/>
          </p:nvSpPr>
          <p:spPr>
            <a:xfrm>
              <a:off x="5506245" y="153416"/>
              <a:ext cx="660758"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WHY</a:t>
              </a:r>
            </a:p>
          </p:txBody>
        </p:sp>
        <p:sp>
          <p:nvSpPr>
            <p:cNvPr id="45" name="Google Shape;194;p56">
              <a:extLst>
                <a:ext uri="{FF2B5EF4-FFF2-40B4-BE49-F238E27FC236}">
                  <a16:creationId xmlns:a16="http://schemas.microsoft.com/office/drawing/2014/main" id="{6F172597-08B7-E12F-E5BC-9C4EE02771A3}"/>
                </a:ext>
              </a:extLst>
            </p:cNvPr>
            <p:cNvSpPr txBox="1">
              <a:spLocks/>
            </p:cNvSpPr>
            <p:nvPr/>
          </p:nvSpPr>
          <p:spPr>
            <a:xfrm>
              <a:off x="4717607" y="411184"/>
              <a:ext cx="2238035" cy="6338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Change engagement</a:t>
              </a:r>
            </a:p>
            <a:p>
              <a:pPr marL="114300" indent="0" algn="ctr">
                <a:buFont typeface="Arial"/>
                <a:buNone/>
              </a:pPr>
              <a:r>
                <a:rPr lang="en-US" sz="1200" b="1" dirty="0">
                  <a:solidFill>
                    <a:schemeClr val="tx1"/>
                  </a:solidFill>
                </a:rPr>
                <a:t>Create polarization</a:t>
              </a:r>
            </a:p>
          </p:txBody>
        </p:sp>
      </p:grpSp>
      <p:cxnSp>
        <p:nvCxnSpPr>
          <p:cNvPr id="47" name="Straight Arrow Connector 46">
            <a:extLst>
              <a:ext uri="{FF2B5EF4-FFF2-40B4-BE49-F238E27FC236}">
                <a16:creationId xmlns:a16="http://schemas.microsoft.com/office/drawing/2014/main" id="{EE24F5C8-0F61-7BF0-211C-61F4A34737BA}"/>
              </a:ext>
            </a:extLst>
          </p:cNvPr>
          <p:cNvCxnSpPr>
            <a:cxnSpLocks/>
          </p:cNvCxnSpPr>
          <p:nvPr/>
        </p:nvCxnSpPr>
        <p:spPr>
          <a:xfrm>
            <a:off x="4673600" y="6096131"/>
            <a:ext cx="6978159" cy="42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B4CCA649-9DE7-03F9-98FF-E47850CCFB48}"/>
              </a:ext>
            </a:extLst>
          </p:cNvPr>
          <p:cNvGrpSpPr/>
          <p:nvPr/>
        </p:nvGrpSpPr>
        <p:grpSpPr>
          <a:xfrm>
            <a:off x="9534752" y="5748632"/>
            <a:ext cx="2238035" cy="869579"/>
            <a:chOff x="4717607" y="175477"/>
            <a:chExt cx="2238035" cy="869579"/>
          </a:xfrm>
        </p:grpSpPr>
        <p:sp>
          <p:nvSpPr>
            <p:cNvPr id="51" name="TextBox 50">
              <a:extLst>
                <a:ext uri="{FF2B5EF4-FFF2-40B4-BE49-F238E27FC236}">
                  <a16:creationId xmlns:a16="http://schemas.microsoft.com/office/drawing/2014/main" id="{0900B1F2-5A44-E594-3D6F-0757B1E71A4C}"/>
                </a:ext>
              </a:extLst>
            </p:cNvPr>
            <p:cNvSpPr txBox="1"/>
            <p:nvPr/>
          </p:nvSpPr>
          <p:spPr>
            <a:xfrm>
              <a:off x="5445761" y="175477"/>
              <a:ext cx="805029"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WHEN</a:t>
              </a:r>
            </a:p>
          </p:txBody>
        </p:sp>
        <p:sp>
          <p:nvSpPr>
            <p:cNvPr id="52" name="Google Shape;194;p56">
              <a:extLst>
                <a:ext uri="{FF2B5EF4-FFF2-40B4-BE49-F238E27FC236}">
                  <a16:creationId xmlns:a16="http://schemas.microsoft.com/office/drawing/2014/main" id="{4C5341BB-5AC5-64AE-85A0-94A352E0006C}"/>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Time Series Analysis</a:t>
              </a:r>
            </a:p>
          </p:txBody>
        </p:sp>
      </p:grpSp>
      <p:pic>
        <p:nvPicPr>
          <p:cNvPr id="2060" name="Picture 12" descr="Wall clock – Confederation of Uganda Tourism Association">
            <a:extLst>
              <a:ext uri="{FF2B5EF4-FFF2-40B4-BE49-F238E27FC236}">
                <a16:creationId xmlns:a16="http://schemas.microsoft.com/office/drawing/2014/main" id="{4C6025AF-1448-D094-8479-29623DEBF5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7209"/>
          <a:stretch/>
        </p:blipFill>
        <p:spPr bwMode="auto">
          <a:xfrm>
            <a:off x="11277981" y="5443139"/>
            <a:ext cx="747555" cy="618904"/>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79878EB3-3DD3-FE3F-A4D3-893F45C89235}"/>
              </a:ext>
            </a:extLst>
          </p:cNvPr>
          <p:cNvGrpSpPr/>
          <p:nvPr/>
        </p:nvGrpSpPr>
        <p:grpSpPr>
          <a:xfrm>
            <a:off x="3984136" y="4798225"/>
            <a:ext cx="2238035" cy="869579"/>
            <a:chOff x="4717607" y="175477"/>
            <a:chExt cx="2238035" cy="869579"/>
          </a:xfrm>
        </p:grpSpPr>
        <p:sp>
          <p:nvSpPr>
            <p:cNvPr id="54" name="TextBox 53">
              <a:extLst>
                <a:ext uri="{FF2B5EF4-FFF2-40B4-BE49-F238E27FC236}">
                  <a16:creationId xmlns:a16="http://schemas.microsoft.com/office/drawing/2014/main" id="{D64ACB5D-604D-E055-07AF-7E19D8E91AC2}"/>
                </a:ext>
              </a:extLst>
            </p:cNvPr>
            <p:cNvSpPr txBox="1"/>
            <p:nvPr/>
          </p:nvSpPr>
          <p:spPr>
            <a:xfrm>
              <a:off x="5445761" y="175477"/>
              <a:ext cx="89479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WHERE</a:t>
              </a:r>
            </a:p>
          </p:txBody>
        </p:sp>
        <p:sp>
          <p:nvSpPr>
            <p:cNvPr id="55" name="Google Shape;194;p56">
              <a:extLst>
                <a:ext uri="{FF2B5EF4-FFF2-40B4-BE49-F238E27FC236}">
                  <a16:creationId xmlns:a16="http://schemas.microsoft.com/office/drawing/2014/main" id="{8412E457-247F-1C46-19BF-469D3991EB37}"/>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Virtual Experiments</a:t>
              </a:r>
            </a:p>
          </p:txBody>
        </p:sp>
      </p:grpSp>
      <p:sp>
        <p:nvSpPr>
          <p:cNvPr id="2" name="Google Shape;194;p56">
            <a:extLst>
              <a:ext uri="{FF2B5EF4-FFF2-40B4-BE49-F238E27FC236}">
                <a16:creationId xmlns:a16="http://schemas.microsoft.com/office/drawing/2014/main" id="{8F8C8469-D298-E013-414C-22BD59E71FF0}"/>
              </a:ext>
            </a:extLst>
          </p:cNvPr>
          <p:cNvSpPr txBox="1">
            <a:spLocks/>
          </p:cNvSpPr>
          <p:nvPr/>
        </p:nvSpPr>
        <p:spPr>
          <a:xfrm>
            <a:off x="9643274" y="321151"/>
            <a:ext cx="2228079" cy="2160846"/>
          </a:xfrm>
          <a:prstGeom prst="rect">
            <a:avLst/>
          </a:prstGeom>
          <a:noFill/>
          <a:ln>
            <a:solidFill>
              <a:schemeClr val="tx1"/>
            </a:solid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solidFill>
                  <a:srgbClr val="C00000"/>
                </a:solidFill>
              </a:rPr>
              <a:t>Profiling Information Campaigns</a:t>
            </a:r>
          </a:p>
          <a:p>
            <a:pPr marL="114300" indent="0">
              <a:buFont typeface="Arial"/>
              <a:buNone/>
            </a:pPr>
            <a:endParaRPr lang="en-US" sz="1700" b="1" dirty="0">
              <a:solidFill>
                <a:schemeClr val="tx1"/>
              </a:solidFill>
            </a:endParaRPr>
          </a:p>
          <a:p>
            <a:pPr marL="114300" indent="0">
              <a:buFont typeface="Arial"/>
              <a:buNone/>
            </a:pPr>
            <a:r>
              <a:rPr lang="en-US" sz="1700" b="1" dirty="0">
                <a:solidFill>
                  <a:schemeClr val="tx1"/>
                </a:solidFill>
              </a:rPr>
              <a:t>What is the impact of a campaign with a set of input parameters?</a:t>
            </a:r>
          </a:p>
        </p:txBody>
      </p:sp>
      <p:cxnSp>
        <p:nvCxnSpPr>
          <p:cNvPr id="6" name="Straight Connector 5">
            <a:extLst>
              <a:ext uri="{FF2B5EF4-FFF2-40B4-BE49-F238E27FC236}">
                <a16:creationId xmlns:a16="http://schemas.microsoft.com/office/drawing/2014/main" id="{5D718C4D-3F11-EEBB-4498-97F864E7F1BC}"/>
              </a:ext>
            </a:extLst>
          </p:cNvPr>
          <p:cNvCxnSpPr>
            <a:cxnSpLocks/>
          </p:cNvCxnSpPr>
          <p:nvPr/>
        </p:nvCxnSpPr>
        <p:spPr>
          <a:xfrm flipH="1" flipV="1">
            <a:off x="9643274" y="2481997"/>
            <a:ext cx="1100138" cy="839699"/>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AD122B3-A8F4-0437-586F-3267F9ECCA27}"/>
              </a:ext>
            </a:extLst>
          </p:cNvPr>
          <p:cNvCxnSpPr>
            <a:cxnSpLocks/>
          </p:cNvCxnSpPr>
          <p:nvPr/>
        </p:nvCxnSpPr>
        <p:spPr>
          <a:xfrm flipV="1">
            <a:off x="10743412" y="2495604"/>
            <a:ext cx="1137897" cy="8260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060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508205"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r>
              <a:rPr lang="en-US" sz="3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Simulation as a predictive tool</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omment, marketing, media, post, social icon - Download on Iconfinder">
            <a:extLst>
              <a:ext uri="{FF2B5EF4-FFF2-40B4-BE49-F238E27FC236}">
                <a16:creationId xmlns:a16="http://schemas.microsoft.com/office/drawing/2014/main" id="{48B70E4C-619B-0BC0-12AB-6575AB44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155" y="1837191"/>
            <a:ext cx="781729" cy="7817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cial Media Likes To Pay Attention To Label Elements PNG Images | PSD Free  Download - Pikbest">
            <a:extLst>
              <a:ext uri="{FF2B5EF4-FFF2-40B4-BE49-F238E27FC236}">
                <a16:creationId xmlns:a16="http://schemas.microsoft.com/office/drawing/2014/main" id="{1B45A73D-46C1-9B0C-96DA-86AD7BA54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2948" y="4158727"/>
            <a:ext cx="1448729" cy="14487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at Exactly is Information Technology (IT) | Workforce.com">
            <a:extLst>
              <a:ext uri="{FF2B5EF4-FFF2-40B4-BE49-F238E27FC236}">
                <a16:creationId xmlns:a16="http://schemas.microsoft.com/office/drawing/2014/main" id="{114EB519-CABA-7120-E691-1AB2A3557F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9120"/>
          <a:stretch/>
        </p:blipFill>
        <p:spPr bwMode="auto">
          <a:xfrm>
            <a:off x="7963665" y="3010109"/>
            <a:ext cx="1100138" cy="12047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ouple of cartoon robots&#10;&#10;Description automatically generated">
            <a:extLst>
              <a:ext uri="{FF2B5EF4-FFF2-40B4-BE49-F238E27FC236}">
                <a16:creationId xmlns:a16="http://schemas.microsoft.com/office/drawing/2014/main" id="{1F60C873-E5CC-64ED-4B0B-CE47C5111F1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7" b="80371" l="7108" r="44932">
                        <a14:foregroundMark x1="19159" y1="24884" x2="19159" y2="24884"/>
                        <a14:foregroundMark x1="10260" y1="30680" x2="10260" y2="30680"/>
                        <a14:foregroundMark x1="10321" y1="33308" x2="10321" y2="33308"/>
                        <a14:foregroundMark x1="7726" y1="36399" x2="7726" y2="36399"/>
                        <a14:foregroundMark x1="43696" y1="65997" x2="43696" y2="65997"/>
                        <a14:foregroundMark x1="26452" y1="77898" x2="26452" y2="77898"/>
                        <a14:foregroundMark x1="36094" y1="78748" x2="36094" y2="78748"/>
                        <a14:foregroundMark x1="7231" y1="41113" x2="7231" y2="41113"/>
                        <a14:foregroundMark x1="19098" y1="80139" x2="19098" y2="80139"/>
                        <a14:foregroundMark x1="41038" y1="69474" x2="41038" y2="69474"/>
                        <a14:foregroundMark x1="41533" y1="69629" x2="41533" y2="69629"/>
                        <a14:foregroundMark x1="33622" y1="80371" x2="33622" y2="80371"/>
                        <a14:foregroundMark x1="43140" y1="45672" x2="43140" y2="45672"/>
                        <a14:foregroundMark x1="44932" y1="45672" x2="44932" y2="45672"/>
                      </a14:backgroundRemoval>
                    </a14:imgEffect>
                  </a14:imgLayer>
                </a14:imgProps>
              </a:ext>
            </a:extLst>
          </a:blip>
          <a:srcRect l="5507" t="20636" r="52528" b="17607"/>
          <a:stretch/>
        </p:blipFill>
        <p:spPr>
          <a:xfrm>
            <a:off x="4598714" y="711273"/>
            <a:ext cx="640785" cy="753757"/>
          </a:xfrm>
          <a:prstGeom prst="rect">
            <a:avLst/>
          </a:prstGeom>
        </p:spPr>
      </p:pic>
      <p:pic>
        <p:nvPicPr>
          <p:cNvPr id="2056" name="Picture 8" descr="Human Icons - Free SVG &amp; PNG Human Images - Noun Project">
            <a:extLst>
              <a:ext uri="{FF2B5EF4-FFF2-40B4-BE49-F238E27FC236}">
                <a16:creationId xmlns:a16="http://schemas.microsoft.com/office/drawing/2014/main" id="{D1DF35EE-9392-F6C8-235C-2B9401F17FC9}"/>
              </a:ext>
            </a:extLst>
          </p:cNvPr>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123361" y="663873"/>
            <a:ext cx="898158" cy="8981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7F7BC37-966D-B3B1-8114-4080ECDCC89B}"/>
              </a:ext>
            </a:extLst>
          </p:cNvPr>
          <p:cNvSpPr txBox="1"/>
          <p:nvPr/>
        </p:nvSpPr>
        <p:spPr>
          <a:xfrm>
            <a:off x="5035025" y="79492"/>
            <a:ext cx="696024"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WHO</a:t>
            </a:r>
          </a:p>
        </p:txBody>
      </p:sp>
      <p:sp>
        <p:nvSpPr>
          <p:cNvPr id="22" name="Google Shape;194;p56">
            <a:extLst>
              <a:ext uri="{FF2B5EF4-FFF2-40B4-BE49-F238E27FC236}">
                <a16:creationId xmlns:a16="http://schemas.microsoft.com/office/drawing/2014/main" id="{26B951AB-6A2C-6897-7546-7DE4C3026EAD}"/>
              </a:ext>
            </a:extLst>
          </p:cNvPr>
          <p:cNvSpPr txBox="1">
            <a:spLocks/>
          </p:cNvSpPr>
          <p:nvPr/>
        </p:nvSpPr>
        <p:spPr>
          <a:xfrm>
            <a:off x="4205587" y="29582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Bots/ Humans </a:t>
            </a:r>
          </a:p>
        </p:txBody>
      </p:sp>
      <p:cxnSp>
        <p:nvCxnSpPr>
          <p:cNvPr id="25" name="Elbow Connector 24">
            <a:extLst>
              <a:ext uri="{FF2B5EF4-FFF2-40B4-BE49-F238E27FC236}">
                <a16:creationId xmlns:a16="http://schemas.microsoft.com/office/drawing/2014/main" id="{109DEDB0-F2D6-BCBE-9AD1-73D89D564D60}"/>
              </a:ext>
            </a:extLst>
          </p:cNvPr>
          <p:cNvCxnSpPr/>
          <p:nvPr/>
        </p:nvCxnSpPr>
        <p:spPr>
          <a:xfrm>
            <a:off x="5273849" y="1486101"/>
            <a:ext cx="914400" cy="914400"/>
          </a:xfrm>
          <a:prstGeom prst="bentConnector3">
            <a:avLst>
              <a:gd name="adj1" fmla="val -1111"/>
            </a:avLst>
          </a:prstGeom>
          <a:ln>
            <a:tailEnd type="triangle"/>
          </a:ln>
        </p:spPr>
        <p:style>
          <a:lnRef idx="1">
            <a:schemeClr val="dk1"/>
          </a:lnRef>
          <a:fillRef idx="0">
            <a:schemeClr val="dk1"/>
          </a:fillRef>
          <a:effectRef idx="0">
            <a:schemeClr val="dk1"/>
          </a:effectRef>
          <a:fontRef idx="minor">
            <a:schemeClr val="tx1"/>
          </a:fontRef>
        </p:style>
      </p:cxnSp>
      <p:cxnSp>
        <p:nvCxnSpPr>
          <p:cNvPr id="27" name="Elbow Connector 26">
            <a:extLst>
              <a:ext uri="{FF2B5EF4-FFF2-40B4-BE49-F238E27FC236}">
                <a16:creationId xmlns:a16="http://schemas.microsoft.com/office/drawing/2014/main" id="{C19D45F2-CAB7-21C5-68E5-921F1BA18B75}"/>
              </a:ext>
            </a:extLst>
          </p:cNvPr>
          <p:cNvCxnSpPr/>
          <p:nvPr/>
        </p:nvCxnSpPr>
        <p:spPr>
          <a:xfrm>
            <a:off x="6753554" y="2637147"/>
            <a:ext cx="914400" cy="914400"/>
          </a:xfrm>
          <a:prstGeom prst="bentConnector3">
            <a:avLst>
              <a:gd name="adj1" fmla="val -1111"/>
            </a:avLst>
          </a:prstGeom>
          <a:ln>
            <a:tailEnd type="triangle"/>
          </a:ln>
        </p:spPr>
        <p:style>
          <a:lnRef idx="1">
            <a:schemeClr val="dk1"/>
          </a:lnRef>
          <a:fillRef idx="0">
            <a:schemeClr val="dk1"/>
          </a:fillRef>
          <a:effectRef idx="0">
            <a:schemeClr val="dk1"/>
          </a:effectRef>
          <a:fontRef idx="minor">
            <a:schemeClr val="tx1"/>
          </a:fontRef>
        </p:style>
      </p:cxnSp>
      <p:cxnSp>
        <p:nvCxnSpPr>
          <p:cNvPr id="29" name="Elbow Connector 28">
            <a:extLst>
              <a:ext uri="{FF2B5EF4-FFF2-40B4-BE49-F238E27FC236}">
                <a16:creationId xmlns:a16="http://schemas.microsoft.com/office/drawing/2014/main" id="{6DC75C4F-4452-83BE-455D-FEB457D04056}"/>
              </a:ext>
            </a:extLst>
          </p:cNvPr>
          <p:cNvCxnSpPr>
            <a:cxnSpLocks/>
          </p:cNvCxnSpPr>
          <p:nvPr/>
        </p:nvCxnSpPr>
        <p:spPr>
          <a:xfrm>
            <a:off x="8610600" y="4276473"/>
            <a:ext cx="1229260" cy="672329"/>
          </a:xfrm>
          <a:prstGeom prst="bentConnector3">
            <a:avLst>
              <a:gd name="adj1" fmla="val -417"/>
            </a:avLst>
          </a:prstGeom>
          <a:ln>
            <a:tailEnd type="triangle"/>
          </a:ln>
        </p:spPr>
        <p:style>
          <a:lnRef idx="1">
            <a:schemeClr val="dk1"/>
          </a:lnRef>
          <a:fillRef idx="0">
            <a:schemeClr val="dk1"/>
          </a:fillRef>
          <a:effectRef idx="0">
            <a:schemeClr val="dk1"/>
          </a:effectRef>
          <a:fontRef idx="minor">
            <a:schemeClr val="tx1"/>
          </a:fontRef>
        </p:style>
      </p:cxnSp>
      <p:sp>
        <p:nvSpPr>
          <p:cNvPr id="32" name="Google Shape;194;p56">
            <a:extLst>
              <a:ext uri="{FF2B5EF4-FFF2-40B4-BE49-F238E27FC236}">
                <a16:creationId xmlns:a16="http://schemas.microsoft.com/office/drawing/2014/main" id="{136B9A8E-104C-7F17-800E-47E58F98D5B8}"/>
              </a:ext>
            </a:extLst>
          </p:cNvPr>
          <p:cNvSpPr txBox="1">
            <a:spLocks/>
          </p:cNvSpPr>
          <p:nvPr/>
        </p:nvSpPr>
        <p:spPr>
          <a:xfrm>
            <a:off x="4229106" y="230068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700" b="1" dirty="0">
                <a:solidFill>
                  <a:schemeClr val="tx1"/>
                </a:solidFill>
              </a:rPr>
              <a:t>Create Posts</a:t>
            </a:r>
          </a:p>
        </p:txBody>
      </p:sp>
      <p:sp>
        <p:nvSpPr>
          <p:cNvPr id="33" name="Google Shape;194;p56">
            <a:extLst>
              <a:ext uri="{FF2B5EF4-FFF2-40B4-BE49-F238E27FC236}">
                <a16:creationId xmlns:a16="http://schemas.microsoft.com/office/drawing/2014/main" id="{6BC18BAC-FB1E-FD3D-EFF8-DADFCC2D717B}"/>
              </a:ext>
            </a:extLst>
          </p:cNvPr>
          <p:cNvSpPr txBox="1">
            <a:spLocks/>
          </p:cNvSpPr>
          <p:nvPr/>
        </p:nvSpPr>
        <p:spPr>
          <a:xfrm>
            <a:off x="5462623" y="3474444"/>
            <a:ext cx="2238035" cy="605894"/>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2000" b="1" dirty="0">
                <a:solidFill>
                  <a:schemeClr val="tx1"/>
                </a:solidFill>
              </a:rPr>
              <a:t>Perform Information Manipulation</a:t>
            </a:r>
          </a:p>
        </p:txBody>
      </p:sp>
      <p:sp>
        <p:nvSpPr>
          <p:cNvPr id="34" name="Google Shape;194;p56">
            <a:extLst>
              <a:ext uri="{FF2B5EF4-FFF2-40B4-BE49-F238E27FC236}">
                <a16:creationId xmlns:a16="http://schemas.microsoft.com/office/drawing/2014/main" id="{F5D2672C-FCF4-561C-5432-F787E264AD98}"/>
              </a:ext>
            </a:extLst>
          </p:cNvPr>
          <p:cNvSpPr txBox="1">
            <a:spLocks/>
          </p:cNvSpPr>
          <p:nvPr/>
        </p:nvSpPr>
        <p:spPr>
          <a:xfrm>
            <a:off x="7755692" y="4831246"/>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700" b="1" dirty="0">
                <a:solidFill>
                  <a:schemeClr val="tx1"/>
                </a:solidFill>
              </a:rPr>
              <a:t>Analyze Impact</a:t>
            </a:r>
          </a:p>
        </p:txBody>
      </p:sp>
      <p:grpSp>
        <p:nvGrpSpPr>
          <p:cNvPr id="37" name="Group 36">
            <a:extLst>
              <a:ext uri="{FF2B5EF4-FFF2-40B4-BE49-F238E27FC236}">
                <a16:creationId xmlns:a16="http://schemas.microsoft.com/office/drawing/2014/main" id="{C89DF07A-44CA-9CAF-4CB4-56FE33F3156C}"/>
              </a:ext>
            </a:extLst>
          </p:cNvPr>
          <p:cNvGrpSpPr/>
          <p:nvPr/>
        </p:nvGrpSpPr>
        <p:grpSpPr>
          <a:xfrm>
            <a:off x="5517657" y="1089069"/>
            <a:ext cx="2238035" cy="869579"/>
            <a:chOff x="4717607" y="175477"/>
            <a:chExt cx="2238035" cy="869579"/>
          </a:xfrm>
        </p:grpSpPr>
        <p:sp>
          <p:nvSpPr>
            <p:cNvPr id="35" name="TextBox 34">
              <a:extLst>
                <a:ext uri="{FF2B5EF4-FFF2-40B4-BE49-F238E27FC236}">
                  <a16:creationId xmlns:a16="http://schemas.microsoft.com/office/drawing/2014/main" id="{27322860-7BFD-D4AB-55B2-551CE05E4CFF}"/>
                </a:ext>
              </a:extLst>
            </p:cNvPr>
            <p:cNvSpPr txBox="1"/>
            <p:nvPr/>
          </p:nvSpPr>
          <p:spPr>
            <a:xfrm>
              <a:off x="5445761" y="175477"/>
              <a:ext cx="79380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WHAT</a:t>
              </a:r>
            </a:p>
          </p:txBody>
        </p:sp>
        <p:sp>
          <p:nvSpPr>
            <p:cNvPr id="36" name="Google Shape;194;p56">
              <a:extLst>
                <a:ext uri="{FF2B5EF4-FFF2-40B4-BE49-F238E27FC236}">
                  <a16:creationId xmlns:a16="http://schemas.microsoft.com/office/drawing/2014/main" id="{31AA8626-4050-AAF9-3CEF-C3D4C4067B23}"/>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Narratives</a:t>
              </a:r>
            </a:p>
          </p:txBody>
        </p:sp>
      </p:grpSp>
      <p:grpSp>
        <p:nvGrpSpPr>
          <p:cNvPr id="40" name="Group 39">
            <a:extLst>
              <a:ext uri="{FF2B5EF4-FFF2-40B4-BE49-F238E27FC236}">
                <a16:creationId xmlns:a16="http://schemas.microsoft.com/office/drawing/2014/main" id="{01055FD3-249F-D63F-BBC1-36858F71D407}"/>
              </a:ext>
            </a:extLst>
          </p:cNvPr>
          <p:cNvGrpSpPr/>
          <p:nvPr/>
        </p:nvGrpSpPr>
        <p:grpSpPr>
          <a:xfrm>
            <a:off x="7405240" y="2032143"/>
            <a:ext cx="2238035" cy="916308"/>
            <a:chOff x="4717607" y="128748"/>
            <a:chExt cx="2238035" cy="916308"/>
          </a:xfrm>
        </p:grpSpPr>
        <p:sp>
          <p:nvSpPr>
            <p:cNvPr id="41" name="TextBox 40">
              <a:extLst>
                <a:ext uri="{FF2B5EF4-FFF2-40B4-BE49-F238E27FC236}">
                  <a16:creationId xmlns:a16="http://schemas.microsoft.com/office/drawing/2014/main" id="{154DB2B5-9CE8-A8CA-CFD9-70BF46B0255F}"/>
                </a:ext>
              </a:extLst>
            </p:cNvPr>
            <p:cNvSpPr txBox="1"/>
            <p:nvPr/>
          </p:nvSpPr>
          <p:spPr>
            <a:xfrm>
              <a:off x="5488612" y="128748"/>
              <a:ext cx="696024"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HOW</a:t>
              </a:r>
            </a:p>
          </p:txBody>
        </p:sp>
        <p:sp>
          <p:nvSpPr>
            <p:cNvPr id="42" name="Google Shape;194;p56">
              <a:extLst>
                <a:ext uri="{FF2B5EF4-FFF2-40B4-BE49-F238E27FC236}">
                  <a16:creationId xmlns:a16="http://schemas.microsoft.com/office/drawing/2014/main" id="{A8D129CC-88B2-E2F5-C7AB-96F9AF10024C}"/>
                </a:ext>
              </a:extLst>
            </p:cNvPr>
            <p:cNvSpPr txBox="1">
              <a:spLocks/>
            </p:cNvSpPr>
            <p:nvPr/>
          </p:nvSpPr>
          <p:spPr>
            <a:xfrm>
              <a:off x="4717607" y="411184"/>
              <a:ext cx="2238035" cy="6338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BEND Framework</a:t>
              </a:r>
            </a:p>
            <a:p>
              <a:pPr marL="114300" indent="0" algn="ctr">
                <a:buFont typeface="Arial"/>
                <a:buNone/>
              </a:pPr>
              <a:r>
                <a:rPr lang="en-US" sz="1200" b="1" dirty="0">
                  <a:solidFill>
                    <a:schemeClr val="tx1"/>
                  </a:solidFill>
                </a:rPr>
                <a:t>Automated Coordination</a:t>
              </a:r>
            </a:p>
          </p:txBody>
        </p:sp>
      </p:grpSp>
      <p:grpSp>
        <p:nvGrpSpPr>
          <p:cNvPr id="43" name="Group 42">
            <a:extLst>
              <a:ext uri="{FF2B5EF4-FFF2-40B4-BE49-F238E27FC236}">
                <a16:creationId xmlns:a16="http://schemas.microsoft.com/office/drawing/2014/main" id="{F5214C64-D2EE-2F8A-796D-99ABA8C8D1E7}"/>
              </a:ext>
            </a:extLst>
          </p:cNvPr>
          <p:cNvGrpSpPr/>
          <p:nvPr/>
        </p:nvGrpSpPr>
        <p:grpSpPr>
          <a:xfrm>
            <a:off x="9624394" y="3321696"/>
            <a:ext cx="2238035" cy="891640"/>
            <a:chOff x="4717607" y="153416"/>
            <a:chExt cx="2238035" cy="891640"/>
          </a:xfrm>
        </p:grpSpPr>
        <p:sp>
          <p:nvSpPr>
            <p:cNvPr id="44" name="TextBox 43">
              <a:extLst>
                <a:ext uri="{FF2B5EF4-FFF2-40B4-BE49-F238E27FC236}">
                  <a16:creationId xmlns:a16="http://schemas.microsoft.com/office/drawing/2014/main" id="{322E82B5-55B9-2F01-C218-7282925A8C3F}"/>
                </a:ext>
              </a:extLst>
            </p:cNvPr>
            <p:cNvSpPr txBox="1"/>
            <p:nvPr/>
          </p:nvSpPr>
          <p:spPr>
            <a:xfrm>
              <a:off x="5506245" y="153416"/>
              <a:ext cx="660758"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WHY</a:t>
              </a:r>
            </a:p>
          </p:txBody>
        </p:sp>
        <p:sp>
          <p:nvSpPr>
            <p:cNvPr id="45" name="Google Shape;194;p56">
              <a:extLst>
                <a:ext uri="{FF2B5EF4-FFF2-40B4-BE49-F238E27FC236}">
                  <a16:creationId xmlns:a16="http://schemas.microsoft.com/office/drawing/2014/main" id="{6F172597-08B7-E12F-E5BC-9C4EE02771A3}"/>
                </a:ext>
              </a:extLst>
            </p:cNvPr>
            <p:cNvSpPr txBox="1">
              <a:spLocks/>
            </p:cNvSpPr>
            <p:nvPr/>
          </p:nvSpPr>
          <p:spPr>
            <a:xfrm>
              <a:off x="4717607" y="411184"/>
              <a:ext cx="2238035" cy="6338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Change engagement</a:t>
              </a:r>
            </a:p>
            <a:p>
              <a:pPr marL="114300" indent="0" algn="ctr">
                <a:buFont typeface="Arial"/>
                <a:buNone/>
              </a:pPr>
              <a:r>
                <a:rPr lang="en-US" sz="1200" b="1" dirty="0">
                  <a:solidFill>
                    <a:schemeClr val="tx1"/>
                  </a:solidFill>
                </a:rPr>
                <a:t>Create polarization</a:t>
              </a:r>
            </a:p>
          </p:txBody>
        </p:sp>
      </p:grpSp>
      <p:cxnSp>
        <p:nvCxnSpPr>
          <p:cNvPr id="47" name="Straight Arrow Connector 46">
            <a:extLst>
              <a:ext uri="{FF2B5EF4-FFF2-40B4-BE49-F238E27FC236}">
                <a16:creationId xmlns:a16="http://schemas.microsoft.com/office/drawing/2014/main" id="{EE24F5C8-0F61-7BF0-211C-61F4A34737BA}"/>
              </a:ext>
            </a:extLst>
          </p:cNvPr>
          <p:cNvCxnSpPr>
            <a:cxnSpLocks/>
          </p:cNvCxnSpPr>
          <p:nvPr/>
        </p:nvCxnSpPr>
        <p:spPr>
          <a:xfrm>
            <a:off x="4673600" y="6096131"/>
            <a:ext cx="6978159" cy="42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B4CCA649-9DE7-03F9-98FF-E47850CCFB48}"/>
              </a:ext>
            </a:extLst>
          </p:cNvPr>
          <p:cNvGrpSpPr/>
          <p:nvPr/>
        </p:nvGrpSpPr>
        <p:grpSpPr>
          <a:xfrm>
            <a:off x="9534752" y="5748632"/>
            <a:ext cx="2238035" cy="869579"/>
            <a:chOff x="4717607" y="175477"/>
            <a:chExt cx="2238035" cy="869579"/>
          </a:xfrm>
        </p:grpSpPr>
        <p:sp>
          <p:nvSpPr>
            <p:cNvPr id="51" name="TextBox 50">
              <a:extLst>
                <a:ext uri="{FF2B5EF4-FFF2-40B4-BE49-F238E27FC236}">
                  <a16:creationId xmlns:a16="http://schemas.microsoft.com/office/drawing/2014/main" id="{0900B1F2-5A44-E594-3D6F-0757B1E71A4C}"/>
                </a:ext>
              </a:extLst>
            </p:cNvPr>
            <p:cNvSpPr txBox="1"/>
            <p:nvPr/>
          </p:nvSpPr>
          <p:spPr>
            <a:xfrm>
              <a:off x="5445761" y="175477"/>
              <a:ext cx="805029"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WHEN</a:t>
              </a:r>
            </a:p>
          </p:txBody>
        </p:sp>
        <p:sp>
          <p:nvSpPr>
            <p:cNvPr id="52" name="Google Shape;194;p56">
              <a:extLst>
                <a:ext uri="{FF2B5EF4-FFF2-40B4-BE49-F238E27FC236}">
                  <a16:creationId xmlns:a16="http://schemas.microsoft.com/office/drawing/2014/main" id="{4C5341BB-5AC5-64AE-85A0-94A352E0006C}"/>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Time Series Analysis</a:t>
              </a:r>
            </a:p>
          </p:txBody>
        </p:sp>
      </p:grpSp>
      <p:pic>
        <p:nvPicPr>
          <p:cNvPr id="2060" name="Picture 12" descr="Wall clock – Confederation of Uganda Tourism Association">
            <a:extLst>
              <a:ext uri="{FF2B5EF4-FFF2-40B4-BE49-F238E27FC236}">
                <a16:creationId xmlns:a16="http://schemas.microsoft.com/office/drawing/2014/main" id="{4C6025AF-1448-D094-8479-29623DEBF5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7209"/>
          <a:stretch/>
        </p:blipFill>
        <p:spPr bwMode="auto">
          <a:xfrm>
            <a:off x="11277981" y="5443139"/>
            <a:ext cx="747555" cy="618904"/>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79878EB3-3DD3-FE3F-A4D3-893F45C89235}"/>
              </a:ext>
            </a:extLst>
          </p:cNvPr>
          <p:cNvGrpSpPr/>
          <p:nvPr/>
        </p:nvGrpSpPr>
        <p:grpSpPr>
          <a:xfrm>
            <a:off x="3984136" y="4798225"/>
            <a:ext cx="2238035" cy="869579"/>
            <a:chOff x="4717607" y="175477"/>
            <a:chExt cx="2238035" cy="869579"/>
          </a:xfrm>
        </p:grpSpPr>
        <p:sp>
          <p:nvSpPr>
            <p:cNvPr id="54" name="TextBox 53">
              <a:extLst>
                <a:ext uri="{FF2B5EF4-FFF2-40B4-BE49-F238E27FC236}">
                  <a16:creationId xmlns:a16="http://schemas.microsoft.com/office/drawing/2014/main" id="{D64ACB5D-604D-E055-07AF-7E19D8E91AC2}"/>
                </a:ext>
              </a:extLst>
            </p:cNvPr>
            <p:cNvSpPr txBox="1"/>
            <p:nvPr/>
          </p:nvSpPr>
          <p:spPr>
            <a:xfrm>
              <a:off x="5445761" y="175477"/>
              <a:ext cx="89479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cs typeface="Calibri" panose="020F0502020204030204" pitchFamily="34" charset="0"/>
                </a:rPr>
                <a:t>WHERE</a:t>
              </a:r>
            </a:p>
          </p:txBody>
        </p:sp>
        <p:sp>
          <p:nvSpPr>
            <p:cNvPr id="55" name="Google Shape;194;p56">
              <a:extLst>
                <a:ext uri="{FF2B5EF4-FFF2-40B4-BE49-F238E27FC236}">
                  <a16:creationId xmlns:a16="http://schemas.microsoft.com/office/drawing/2014/main" id="{8412E457-247F-1C46-19BF-469D3991EB37}"/>
                </a:ext>
              </a:extLst>
            </p:cNvPr>
            <p:cNvSpPr txBox="1">
              <a:spLocks/>
            </p:cNvSpPr>
            <p:nvPr/>
          </p:nvSpPr>
          <p:spPr>
            <a:xfrm>
              <a:off x="4717607" y="439162"/>
              <a:ext cx="2238035" cy="605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200" b="1" dirty="0">
                  <a:solidFill>
                    <a:schemeClr val="tx1"/>
                  </a:solidFill>
                </a:rPr>
                <a:t>Virtual Experiments</a:t>
              </a:r>
            </a:p>
          </p:txBody>
        </p:sp>
      </p:grpSp>
      <p:sp>
        <p:nvSpPr>
          <p:cNvPr id="2" name="Google Shape;194;p56">
            <a:extLst>
              <a:ext uri="{FF2B5EF4-FFF2-40B4-BE49-F238E27FC236}">
                <a16:creationId xmlns:a16="http://schemas.microsoft.com/office/drawing/2014/main" id="{8F8C8469-D298-E013-414C-22BD59E71FF0}"/>
              </a:ext>
            </a:extLst>
          </p:cNvPr>
          <p:cNvSpPr txBox="1">
            <a:spLocks/>
          </p:cNvSpPr>
          <p:nvPr/>
        </p:nvSpPr>
        <p:spPr>
          <a:xfrm>
            <a:off x="9777518" y="149360"/>
            <a:ext cx="2228079" cy="2469559"/>
          </a:xfrm>
          <a:prstGeom prst="rect">
            <a:avLst/>
          </a:prstGeom>
          <a:noFill/>
          <a:ln>
            <a:solidFill>
              <a:schemeClr val="tx1"/>
            </a:solid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1700" b="1" dirty="0">
                <a:solidFill>
                  <a:srgbClr val="C00000"/>
                </a:solidFill>
              </a:rPr>
              <a:t>Constructing Information Campaigns</a:t>
            </a:r>
          </a:p>
          <a:p>
            <a:pPr marL="114300" indent="0">
              <a:buFont typeface="Arial"/>
              <a:buNone/>
            </a:pPr>
            <a:endParaRPr lang="en-US" sz="1700" b="1" dirty="0">
              <a:solidFill>
                <a:schemeClr val="tx1"/>
              </a:solidFill>
            </a:endParaRPr>
          </a:p>
          <a:p>
            <a:pPr marL="114300" indent="0">
              <a:buFont typeface="Arial"/>
              <a:buNone/>
            </a:pPr>
            <a:r>
              <a:rPr lang="en-US" sz="1700" b="1" dirty="0">
                <a:solidFill>
                  <a:schemeClr val="tx1"/>
                </a:solidFill>
              </a:rPr>
              <a:t>What narratives, and how should I propagate them to achieve a desired impact? Who is more effective?</a:t>
            </a:r>
          </a:p>
        </p:txBody>
      </p:sp>
      <p:sp>
        <p:nvSpPr>
          <p:cNvPr id="9" name="Right Brace 8">
            <a:extLst>
              <a:ext uri="{FF2B5EF4-FFF2-40B4-BE49-F238E27FC236}">
                <a16:creationId xmlns:a16="http://schemas.microsoft.com/office/drawing/2014/main" id="{7F5384F2-97FC-3A74-9B16-F78A94BE7CD9}"/>
              </a:ext>
            </a:extLst>
          </p:cNvPr>
          <p:cNvSpPr/>
          <p:nvPr/>
        </p:nvSpPr>
        <p:spPr>
          <a:xfrm>
            <a:off x="9367519" y="149361"/>
            <a:ext cx="256873" cy="3930977"/>
          </a:xfrm>
          <a:prstGeom prst="rightBrace">
            <a:avLst>
              <a:gd name="adj1" fmla="val 20198"/>
              <a:gd name="adj2" fmla="val 4767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17177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ow The Avengers Changed Hollywood">
            <a:extLst>
              <a:ext uri="{FF2B5EF4-FFF2-40B4-BE49-F238E27FC236}">
                <a16:creationId xmlns:a16="http://schemas.microsoft.com/office/drawing/2014/main" id="{ED14175C-2473-60F2-9079-1F5BAF10071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4073" y="-12964"/>
            <a:ext cx="5275842" cy="648502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320647" y="1934292"/>
            <a:ext cx="3866909" cy="2956685"/>
          </a:xfrm>
        </p:spPr>
        <p:txBody>
          <a:bodyPr>
            <a:normAutofit/>
          </a:bodyPr>
          <a:lstStyle/>
          <a:p>
            <a:r>
              <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Combatting</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b="1" dirty="0">
                <a:latin typeface="Open Sans" panose="020B0606030504020204" pitchFamily="34" charset="0"/>
                <a:ea typeface="Open Sans" panose="020B0606030504020204" pitchFamily="34" charset="0"/>
                <a:cs typeface="Open Sans" panose="020B0606030504020204" pitchFamily="34" charset="0"/>
              </a:rPr>
              <a:t>Information Manipulation</a:t>
            </a:r>
            <a:br>
              <a:rPr lang="en-US" b="1" dirty="0">
                <a:latin typeface="Open Sans" panose="020B0606030504020204" pitchFamily="34" charset="0"/>
                <a:ea typeface="Open Sans" panose="020B0606030504020204" pitchFamily="34" charset="0"/>
                <a:cs typeface="Open Sans" panose="020B0606030504020204" pitchFamily="34" charset="0"/>
              </a:rPr>
            </a:br>
            <a:br>
              <a:rPr lang="en-US" b="1" dirty="0">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94;p56">
            <a:extLst>
              <a:ext uri="{FF2B5EF4-FFF2-40B4-BE49-F238E27FC236}">
                <a16:creationId xmlns:a16="http://schemas.microsoft.com/office/drawing/2014/main" id="{42FF4E4D-A1B4-1D3A-4D1A-4CF6924143DA}"/>
              </a:ext>
            </a:extLst>
          </p:cNvPr>
          <p:cNvSpPr txBox="1">
            <a:spLocks/>
          </p:cNvSpPr>
          <p:nvPr/>
        </p:nvSpPr>
        <p:spPr>
          <a:xfrm>
            <a:off x="5571621" y="547697"/>
            <a:ext cx="6077958"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Multi-Pronged Approach</a:t>
            </a:r>
            <a:endParaRPr lang="en-US" sz="3200" b="1" dirty="0"/>
          </a:p>
        </p:txBody>
      </p:sp>
      <p:sp>
        <p:nvSpPr>
          <p:cNvPr id="2" name="Google Shape;576;p102">
            <a:extLst>
              <a:ext uri="{FF2B5EF4-FFF2-40B4-BE49-F238E27FC236}">
                <a16:creationId xmlns:a16="http://schemas.microsoft.com/office/drawing/2014/main" id="{AA080529-AAE6-F9C3-F34B-9347A6059EFF}"/>
              </a:ext>
            </a:extLst>
          </p:cNvPr>
          <p:cNvSpPr txBox="1"/>
          <p:nvPr/>
        </p:nvSpPr>
        <p:spPr>
          <a:xfrm>
            <a:off x="5975684" y="1672289"/>
            <a:ext cx="5506503" cy="890437"/>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1800"/>
              <a:buFont typeface="Calibri"/>
              <a:buNone/>
            </a:pPr>
            <a:r>
              <a:rPr lang="en-US" sz="2400" b="0" i="0" u="none" strike="noStrike" cap="none" dirty="0">
                <a:solidFill>
                  <a:schemeClr val="dk1"/>
                </a:solidFill>
                <a:latin typeface="Calibri"/>
                <a:ea typeface="Calibri"/>
                <a:cs typeface="Calibri"/>
                <a:sym typeface="Calibri"/>
              </a:rPr>
              <a:t>Government, Industry, Academia</a:t>
            </a:r>
            <a:endParaRPr sz="2400" b="0" i="0" u="none" strike="noStrike" cap="none" dirty="0">
              <a:solidFill>
                <a:schemeClr val="dk1"/>
              </a:solidFill>
              <a:latin typeface="Calibri"/>
              <a:ea typeface="Calibri"/>
              <a:cs typeface="Calibri"/>
              <a:sym typeface="Calibri"/>
            </a:endParaRPr>
          </a:p>
        </p:txBody>
      </p:sp>
      <p:pic>
        <p:nvPicPr>
          <p:cNvPr id="23556" name="Picture 4" descr="Government icon. Government symbol design from United states of america  collection. Stock Vector | Adobe Stock">
            <a:extLst>
              <a:ext uri="{FF2B5EF4-FFF2-40B4-BE49-F238E27FC236}">
                <a16:creationId xmlns:a16="http://schemas.microsoft.com/office/drawing/2014/main" id="{B0A3FC48-B36E-8799-A933-9E7A4BAEF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176"/>
          <a:stretch/>
        </p:blipFill>
        <p:spPr bwMode="auto">
          <a:xfrm>
            <a:off x="5379672" y="2945447"/>
            <a:ext cx="2784847" cy="211160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ndustry Icons - Free SVG &amp; PNG Industry Images - Noun Project">
            <a:extLst>
              <a:ext uri="{FF2B5EF4-FFF2-40B4-BE49-F238E27FC236}">
                <a16:creationId xmlns:a16="http://schemas.microsoft.com/office/drawing/2014/main" id="{841028FF-AC55-3095-4896-13A10AE60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1682" y="3166778"/>
            <a:ext cx="1724199" cy="1724199"/>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cademic - Free education icons">
            <a:extLst>
              <a:ext uri="{FF2B5EF4-FFF2-40B4-BE49-F238E27FC236}">
                <a16:creationId xmlns:a16="http://schemas.microsoft.com/office/drawing/2014/main" id="{C36165F5-6409-0D93-DFC2-BD0BC32E23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7824" y="3229546"/>
            <a:ext cx="1753529" cy="175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33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0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3200" b="1" dirty="0">
                <a:latin typeface="Open Sans" panose="020B0606030504020204" pitchFamily="34" charset="0"/>
                <a:ea typeface="Open Sans" panose="020B0606030504020204" pitchFamily="34" charset="0"/>
                <a:cs typeface="Open Sans" panose="020B0606030504020204" pitchFamily="34" charset="0"/>
              </a:rPr>
              <a:t>Information Manipulation by Social Media Bots through a Network Analysis View</a:t>
            </a:r>
            <a:endParaRPr sz="3200" dirty="0"/>
          </a:p>
        </p:txBody>
      </p:sp>
      <p:sp>
        <p:nvSpPr>
          <p:cNvPr id="613" name="Google Shape;613;p10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r>
              <a:rPr lang="en-US" dirty="0"/>
              <a:t>Lynnette Hui Xian Ng</a:t>
            </a:r>
            <a:endParaRPr dirty="0"/>
          </a:p>
          <a:p>
            <a:pPr marL="457200" lvl="0" indent="-406400" algn="ctr" rtl="0">
              <a:lnSpc>
                <a:spcPct val="90000"/>
              </a:lnSpc>
              <a:spcBef>
                <a:spcPts val="1000"/>
              </a:spcBef>
              <a:spcAft>
                <a:spcPts val="0"/>
              </a:spcAft>
              <a:buClr>
                <a:schemeClr val="dk1"/>
              </a:buClr>
              <a:buSzPts val="2400"/>
              <a:buNone/>
            </a:pPr>
            <a:r>
              <a:rPr lang="en-US" dirty="0"/>
              <a:t>Website: </a:t>
            </a:r>
            <a:r>
              <a:rPr lang="en-US" dirty="0" err="1"/>
              <a:t>quarbby.github.io</a:t>
            </a:r>
            <a:endParaRPr dirty="0"/>
          </a:p>
        </p:txBody>
      </p:sp>
      <p:sp>
        <p:nvSpPr>
          <p:cNvPr id="614" name="Google Shape;614;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4098" name="Picture 2" descr="Worker, mother, athlete: women in Soviet propaganda posters — New East  Digital Archive">
            <a:extLst>
              <a:ext uri="{FF2B5EF4-FFF2-40B4-BE49-F238E27FC236}">
                <a16:creationId xmlns:a16="http://schemas.microsoft.com/office/drawing/2014/main" id="{65690AA4-2045-4226-C420-03916981169E}"/>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93111" y="0"/>
            <a:ext cx="8898890" cy="6356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irborne Propaganda Leaflets | Graphic Arts">
            <a:extLst>
              <a:ext uri="{FF2B5EF4-FFF2-40B4-BE49-F238E27FC236}">
                <a16:creationId xmlns:a16="http://schemas.microsoft.com/office/drawing/2014/main" id="{181B80FC-129C-F155-CA4C-CBE80226A9E4}"/>
              </a:ext>
            </a:extLst>
          </p:cNvPr>
          <p:cNvPicPr>
            <a:picLocks noChangeAspect="1" noChangeArrowheads="1"/>
          </p:cNvPicPr>
          <p:nvPr/>
        </p:nvPicPr>
        <p:blipFill>
          <a:blip r:embed="rId5">
            <a:alphaModFix amt="2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8475134" cy="6356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6231614-3ED2-3CEC-9F81-98FAC3C45BC7}"/>
              </a:ext>
            </a:extLst>
          </p:cNvPr>
          <p:cNvSpPr>
            <a:spLocks noGrp="1"/>
          </p:cNvSpPr>
          <p:nvPr>
            <p:ph type="title"/>
          </p:nvPr>
        </p:nvSpPr>
        <p:spPr>
          <a:xfrm>
            <a:off x="247891" y="2413844"/>
            <a:ext cx="11280494"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Information Manipulation </a:t>
            </a: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Persuasion</a:t>
            </a:r>
          </a:p>
        </p:txBody>
      </p:sp>
    </p:spTree>
    <p:extLst>
      <p:ext uri="{BB962C8B-B14F-4D97-AF65-F5344CB8AC3E}">
        <p14:creationId xmlns:p14="http://schemas.microsoft.com/office/powerpoint/2010/main" val="222719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6146" name="Picture 2" descr="Information Dissemination - CyberHoot">
            <a:extLst>
              <a:ext uri="{FF2B5EF4-FFF2-40B4-BE49-F238E27FC236}">
                <a16:creationId xmlns:a16="http://schemas.microsoft.com/office/drawing/2014/main" id="{C7861097-D55B-0788-E6B0-0CAEDDF338F4}"/>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46535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768E46F9-CE94-181F-CA42-1FF2E0D9BC67}"/>
              </a:ext>
            </a:extLst>
          </p:cNvPr>
          <p:cNvSpPr>
            <a:spLocks noGrp="1"/>
          </p:cNvSpPr>
          <p:nvPr>
            <p:ph type="title"/>
          </p:nvPr>
        </p:nvSpPr>
        <p:spPr>
          <a:xfrm>
            <a:off x="247891" y="2413844"/>
            <a:ext cx="11280494" cy="2403483"/>
          </a:xfrm>
        </p:spPr>
        <p:txBody>
          <a:bodyPr>
            <a:normAutofit fontScale="90000"/>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Social media for information manipulation</a:t>
            </a:r>
            <a:b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Reach global audiences</a:t>
            </a:r>
            <a:b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Micro-target</a:t>
            </a:r>
            <a:b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Construct multimodal messages</a:t>
            </a:r>
          </a:p>
        </p:txBody>
      </p:sp>
    </p:spTree>
    <p:extLst>
      <p:ext uri="{BB962C8B-B14F-4D97-AF65-F5344CB8AC3E}">
        <p14:creationId xmlns:p14="http://schemas.microsoft.com/office/powerpoint/2010/main" val="3561847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formation Dissemination - CyberHoot">
            <a:extLst>
              <a:ext uri="{FF2B5EF4-FFF2-40B4-BE49-F238E27FC236}">
                <a16:creationId xmlns:a16="http://schemas.microsoft.com/office/drawing/2014/main" id="{1E436B82-5B8D-08F7-18D7-D49515813B17}"/>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678326" cy="637352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3" name="Google Shape;194;p56">
            <a:extLst>
              <a:ext uri="{FF2B5EF4-FFF2-40B4-BE49-F238E27FC236}">
                <a16:creationId xmlns:a16="http://schemas.microsoft.com/office/drawing/2014/main" id="{5FB5EB13-07F7-3E33-9D1A-0CC086216FFC}"/>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a:t>Automated Entities</a:t>
            </a:r>
            <a:endParaRPr lang="en-US" sz="3200" b="1" dirty="0"/>
          </a:p>
        </p:txBody>
      </p:sp>
      <p:sp>
        <p:nvSpPr>
          <p:cNvPr id="7" name="Google Shape;194;p56">
            <a:extLst>
              <a:ext uri="{FF2B5EF4-FFF2-40B4-BE49-F238E27FC236}">
                <a16:creationId xmlns:a16="http://schemas.microsoft.com/office/drawing/2014/main" id="{535E08B9-8F67-F726-1754-B8FB549754EF}"/>
              </a:ext>
            </a:extLst>
          </p:cNvPr>
          <p:cNvSpPr txBox="1">
            <a:spLocks/>
          </p:cNvSpPr>
          <p:nvPr/>
        </p:nvSpPr>
        <p:spPr>
          <a:xfrm>
            <a:off x="5888138" y="1312756"/>
            <a:ext cx="5498592"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Create posts at specified periods of time</a:t>
            </a:r>
          </a:p>
          <a:p>
            <a:pPr marL="114300" indent="0">
              <a:buFont typeface="Arial"/>
              <a:buNone/>
            </a:pPr>
            <a:r>
              <a:rPr lang="en-US" sz="2000" dirty="0"/>
              <a:t>Target posts to specific audience</a:t>
            </a:r>
          </a:p>
          <a:p>
            <a:pPr marL="114300" indent="0">
              <a:buFont typeface="Arial"/>
              <a:buNone/>
            </a:pPr>
            <a:r>
              <a:rPr lang="en-US" sz="2000" dirty="0"/>
              <a:t>Act on posts by heuristics</a:t>
            </a:r>
          </a:p>
        </p:txBody>
      </p:sp>
      <p:sp>
        <p:nvSpPr>
          <p:cNvPr id="10" name="Title 4">
            <a:extLst>
              <a:ext uri="{FF2B5EF4-FFF2-40B4-BE49-F238E27FC236}">
                <a16:creationId xmlns:a16="http://schemas.microsoft.com/office/drawing/2014/main" id="{3AC53873-0E03-C110-8998-1D4EFEA0E83D}"/>
              </a:ext>
            </a:extLst>
          </p:cNvPr>
          <p:cNvSpPr txBox="1">
            <a:spLocks/>
          </p:cNvSpPr>
          <p:nvPr/>
        </p:nvSpPr>
        <p:spPr>
          <a:xfrm>
            <a:off x="247891" y="2030820"/>
            <a:ext cx="4430435" cy="27865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Social Media Bots</a:t>
            </a:r>
            <a:endParaRPr 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cartoon of a planet with a group of cartoon robots&#10;&#10;Description automatically generated with medium confidence">
            <a:extLst>
              <a:ext uri="{FF2B5EF4-FFF2-40B4-BE49-F238E27FC236}">
                <a16:creationId xmlns:a16="http://schemas.microsoft.com/office/drawing/2014/main" id="{99EF912B-5B1E-DD16-B98A-D30AF215A398}"/>
              </a:ext>
            </a:extLst>
          </p:cNvPr>
          <p:cNvPicPr>
            <a:picLocks noChangeAspect="1"/>
          </p:cNvPicPr>
          <p:nvPr/>
        </p:nvPicPr>
        <p:blipFill rotWithShape="1">
          <a:blip r:embed="rId5"/>
          <a:srcRect b="4747"/>
          <a:stretch/>
        </p:blipFill>
        <p:spPr>
          <a:xfrm>
            <a:off x="6581171" y="2825915"/>
            <a:ext cx="3314897" cy="3118364"/>
          </a:xfrm>
          <a:prstGeom prst="rect">
            <a:avLst/>
          </a:prstGeom>
        </p:spPr>
      </p:pic>
    </p:spTree>
    <p:extLst>
      <p:ext uri="{BB962C8B-B14F-4D97-AF65-F5344CB8AC3E}">
        <p14:creationId xmlns:p14="http://schemas.microsoft.com/office/powerpoint/2010/main" val="1032252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6146" name="Picture 2" descr="Information Dissemination - CyberHoot">
            <a:extLst>
              <a:ext uri="{FF2B5EF4-FFF2-40B4-BE49-F238E27FC236}">
                <a16:creationId xmlns:a16="http://schemas.microsoft.com/office/drawing/2014/main" id="{C7861097-D55B-0788-E6B0-0CAEDDF338F4}"/>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4678326" cy="637352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4655A210-CB32-5A38-8B43-2F8C99BFAB30}"/>
              </a:ext>
            </a:extLst>
          </p:cNvPr>
          <p:cNvSpPr txBox="1">
            <a:spLocks/>
          </p:cNvSpPr>
          <p:nvPr/>
        </p:nvSpPr>
        <p:spPr>
          <a:xfrm>
            <a:off x="247891" y="2030820"/>
            <a:ext cx="4430435" cy="27865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Social Media Bots</a:t>
            </a:r>
            <a:endParaRPr 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194;p56">
            <a:extLst>
              <a:ext uri="{FF2B5EF4-FFF2-40B4-BE49-F238E27FC236}">
                <a16:creationId xmlns:a16="http://schemas.microsoft.com/office/drawing/2014/main" id="{B142C416-F5F7-4B17-49FE-D1FDA3F872E3}"/>
              </a:ext>
            </a:extLst>
          </p:cNvPr>
          <p:cNvSpPr txBox="1">
            <a:spLocks/>
          </p:cNvSpPr>
          <p:nvPr/>
        </p:nvSpPr>
        <p:spPr>
          <a:xfrm>
            <a:off x="5123441" y="323108"/>
            <a:ext cx="6230359" cy="6976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b="1" dirty="0" err="1"/>
              <a:t>BotBuster</a:t>
            </a:r>
            <a:r>
              <a:rPr lang="en-US" b="1" dirty="0"/>
              <a:t> Detection Algorithm</a:t>
            </a:r>
            <a:endParaRPr lang="en-US" sz="3200" b="1" dirty="0"/>
          </a:p>
        </p:txBody>
      </p:sp>
      <p:pic>
        <p:nvPicPr>
          <p:cNvPr id="27652" name="Picture 4">
            <a:extLst>
              <a:ext uri="{FF2B5EF4-FFF2-40B4-BE49-F238E27FC236}">
                <a16:creationId xmlns:a16="http://schemas.microsoft.com/office/drawing/2014/main" id="{1B6C0A19-604E-71DD-FA0B-C8CD4D44E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26" y="2413844"/>
            <a:ext cx="7405358" cy="3647718"/>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94;p56">
            <a:extLst>
              <a:ext uri="{FF2B5EF4-FFF2-40B4-BE49-F238E27FC236}">
                <a16:creationId xmlns:a16="http://schemas.microsoft.com/office/drawing/2014/main" id="{71481B49-C2C9-59BF-F160-E3077E7D62CF}"/>
              </a:ext>
            </a:extLst>
          </p:cNvPr>
          <p:cNvSpPr txBox="1">
            <a:spLocks/>
          </p:cNvSpPr>
          <p:nvPr/>
        </p:nvSpPr>
        <p:spPr>
          <a:xfrm>
            <a:off x="5888138" y="1312756"/>
            <a:ext cx="5498592" cy="11010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Mixture of Experts algorithm aggregating prediction probabilities per data pillar</a:t>
            </a:r>
          </a:p>
        </p:txBody>
      </p:sp>
      <p:sp>
        <p:nvSpPr>
          <p:cNvPr id="13" name="Google Shape;194;p56">
            <a:extLst>
              <a:ext uri="{FF2B5EF4-FFF2-40B4-BE49-F238E27FC236}">
                <a16:creationId xmlns:a16="http://schemas.microsoft.com/office/drawing/2014/main" id="{B7CA8214-E763-8EC9-88F0-9993C84E0B3A}"/>
              </a:ext>
            </a:extLst>
          </p:cNvPr>
          <p:cNvSpPr txBox="1">
            <a:spLocks/>
          </p:cNvSpPr>
          <p:nvPr/>
        </p:nvSpPr>
        <p:spPr>
          <a:xfrm>
            <a:off x="320647" y="5073118"/>
            <a:ext cx="4187558" cy="130040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t>“</a:t>
            </a:r>
            <a:r>
              <a:rPr lang="en-US" sz="2000" dirty="0" err="1"/>
              <a:t>BotBuster</a:t>
            </a:r>
            <a:r>
              <a:rPr lang="en-US" sz="2000" dirty="0"/>
              <a:t>: Multi-platform Bot Detection using Mixture of Experts” </a:t>
            </a:r>
            <a:br>
              <a:rPr lang="en-US" sz="2000" dirty="0"/>
            </a:br>
            <a:r>
              <a:rPr lang="en-US" sz="2000" dirty="0"/>
              <a:t>AAAI ICWSM</a:t>
            </a:r>
          </a:p>
        </p:txBody>
      </p:sp>
    </p:spTree>
    <p:extLst>
      <p:ext uri="{BB962C8B-B14F-4D97-AF65-F5344CB8AC3E}">
        <p14:creationId xmlns:p14="http://schemas.microsoft.com/office/powerpoint/2010/main" val="350081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lbert-László Barabási – Network Science: From Abstract to Physical Networks  - University of Oslo Library">
            <a:extLst>
              <a:ext uri="{FF2B5EF4-FFF2-40B4-BE49-F238E27FC236}">
                <a16:creationId xmlns:a16="http://schemas.microsoft.com/office/drawing/2014/main" id="{F6EE1B85-0A0A-5929-C934-E0E93080FE0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5181600" cy="63563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0C1BF3-94F9-B0A2-3CC0-A330BC04C4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6" name="Title 4">
            <a:extLst>
              <a:ext uri="{FF2B5EF4-FFF2-40B4-BE49-F238E27FC236}">
                <a16:creationId xmlns:a16="http://schemas.microsoft.com/office/drawing/2014/main" id="{768E46F9-CE94-181F-CA42-1FF2E0D9BC67}"/>
              </a:ext>
            </a:extLst>
          </p:cNvPr>
          <p:cNvSpPr>
            <a:spLocks noGrp="1"/>
          </p:cNvSpPr>
          <p:nvPr>
            <p:ph type="title"/>
          </p:nvPr>
        </p:nvSpPr>
        <p:spPr>
          <a:xfrm>
            <a:off x="247891" y="2030820"/>
            <a:ext cx="4430435" cy="2786508"/>
          </a:xfrm>
        </p:spPr>
        <p:txBody>
          <a:bodyPr>
            <a:normAutofi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Quick Primer on Networks</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196" name="Picture 4" descr="Graph Theory | Brilliant Math &amp; Science Wiki">
            <a:extLst>
              <a:ext uri="{FF2B5EF4-FFF2-40B4-BE49-F238E27FC236}">
                <a16:creationId xmlns:a16="http://schemas.microsoft.com/office/drawing/2014/main" id="{C5CDDECA-E359-706A-4495-C901D6FE7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979" y="1166593"/>
            <a:ext cx="4493538" cy="430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30969"/>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2026</TotalTime>
  <Words>3953</Words>
  <Application>Microsoft Macintosh PowerPoint</Application>
  <PresentationFormat>Widescreen</PresentationFormat>
  <Paragraphs>407</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HelveticaNeue</vt:lpstr>
      <vt:lpstr>Open Sans</vt:lpstr>
      <vt:lpstr>Office Theme</vt:lpstr>
      <vt:lpstr>Information Manipulation by Social Media Bots through a Network Analysis View</vt:lpstr>
      <vt:lpstr>PowerPoint Presentation</vt:lpstr>
      <vt:lpstr>Influencing People</vt:lpstr>
      <vt:lpstr>Influencing People</vt:lpstr>
      <vt:lpstr>Information Manipulation  Persuasion</vt:lpstr>
      <vt:lpstr>Social media for information manipulation Reach global audiences Micro-target Construct multimodal messages</vt:lpstr>
      <vt:lpstr>PowerPoint Presentation</vt:lpstr>
      <vt:lpstr>PowerPoint Presentation</vt:lpstr>
      <vt:lpstr>Quick Primer on Networks</vt:lpstr>
      <vt:lpstr>Quick Primer on Networks</vt:lpstr>
      <vt:lpstr>Quick Primer on Networks</vt:lpstr>
      <vt:lpstr>Quick Primer on Networks</vt:lpstr>
      <vt:lpstr>Intersecting Disciplines</vt:lpstr>
      <vt:lpstr>Information Manipulation  Persuasion</vt:lpstr>
      <vt:lpstr>Information Manipulation  Why do we care?</vt:lpstr>
      <vt:lpstr>Information Manipulation  Why do we care?</vt:lpstr>
      <vt:lpstr>Information Manipulation  Why do we care?</vt:lpstr>
      <vt:lpstr>Information Manipulation  Why do we care?</vt:lpstr>
      <vt:lpstr>Information Manipulation  Why do we care?</vt:lpstr>
      <vt:lpstr>Information Manipulation  Why do we care?</vt:lpstr>
      <vt:lpstr>Information Manipulation  Why do we care?</vt:lpstr>
      <vt:lpstr>Information Manipulation  How do we identify information campaigns?</vt:lpstr>
      <vt:lpstr>Information Manipulation  How do we identify information campaigns?</vt:lpstr>
      <vt:lpstr>Information Manipulation  How do we identify information campaigns?</vt:lpstr>
      <vt:lpstr>Information Manipulation  How do we identify information campaigns?</vt:lpstr>
      <vt:lpstr>Information Manipulation  How do we identify information campaigns?</vt:lpstr>
      <vt:lpstr>Information Manipulation  How do we identify information campaigns?</vt:lpstr>
      <vt:lpstr>Information Manipulation  How do we identify information campaigns?</vt:lpstr>
      <vt:lpstr>Information Manipulation  How do we identify information campaigns?</vt:lpstr>
      <vt:lpstr>Information Manipulation  WHO is manipulating information?</vt:lpstr>
      <vt:lpstr>Information Manipulation  WHO is manipulating information?</vt:lpstr>
      <vt:lpstr>Information Manipulation  WHO is manipulating information?</vt:lpstr>
      <vt:lpstr>Information Manipulation  WHO is manipulating information?</vt:lpstr>
      <vt:lpstr>Information Manipulation  WHAT narratives are being spread?</vt:lpstr>
      <vt:lpstr>Information Manipulation  WHAT narratives are being spread?</vt:lpstr>
      <vt:lpstr>Information Manipulation  WHAT narratives are being spread?</vt:lpstr>
      <vt:lpstr>Information Manipulation  WHEN are narratives spread?</vt:lpstr>
      <vt:lpstr>Information Manipulation  WHEN are narratives spread?</vt:lpstr>
      <vt:lpstr>Information Manipulation  WHEN are narratives spread?</vt:lpstr>
      <vt:lpstr>Information Manipulation  WHERE are narratives targeting?</vt:lpstr>
      <vt:lpstr>Information Manipulation  WHERE are narratives targeting?</vt:lpstr>
      <vt:lpstr>Information Manipulation  WHERE are narratives targeting?</vt:lpstr>
      <vt:lpstr>Information Manipulation  WHERE are narratives targeting?</vt:lpstr>
      <vt:lpstr>Information Manipulation  Summary of Bot Activity</vt:lpstr>
      <vt:lpstr>Information Manipulation  Simulation as a predictive tool</vt:lpstr>
      <vt:lpstr>Information Manipulation  Simulation as a predictive tool</vt:lpstr>
      <vt:lpstr>Information Manipulation  Simulation as a predictive tool</vt:lpstr>
      <vt:lpstr>Combatting Information Manipulation  </vt:lpstr>
      <vt:lpstr>Information Manipulation by Social Media Bots through a Network Analysis 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lynnette ng</dc:creator>
  <cp:lastModifiedBy>Lynnette Ng</cp:lastModifiedBy>
  <cp:revision>117</cp:revision>
  <dcterms:created xsi:type="dcterms:W3CDTF">2024-03-30T18:51:14Z</dcterms:created>
  <dcterms:modified xsi:type="dcterms:W3CDTF">2024-07-12T15:46:26Z</dcterms:modified>
</cp:coreProperties>
</file>